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sldIdLst>
    <p:sldId id="256" r:id="rId3"/>
    <p:sldId id="259" r:id="rId4"/>
    <p:sldId id="260" r:id="rId5"/>
    <p:sldId id="261" r:id="rId6"/>
    <p:sldId id="263" r:id="rId7"/>
    <p:sldId id="264" r:id="rId8"/>
    <p:sldId id="265" r:id="rId9"/>
    <p:sldId id="266" r:id="rId10"/>
    <p:sldId id="267" r:id="rId11"/>
    <p:sldId id="268" r:id="rId12"/>
    <p:sldId id="284" r:id="rId13"/>
    <p:sldId id="280" r:id="rId14"/>
    <p:sldId id="286" r:id="rId15"/>
    <p:sldId id="281" r:id="rId16"/>
    <p:sldId id="283" r:id="rId17"/>
    <p:sldId id="282" r:id="rId18"/>
    <p:sldId id="269" r:id="rId19"/>
    <p:sldId id="270" r:id="rId20"/>
    <p:sldId id="291" r:id="rId21"/>
    <p:sldId id="271" r:id="rId22"/>
    <p:sldId id="272" r:id="rId23"/>
    <p:sldId id="273" r:id="rId24"/>
    <p:sldId id="274" r:id="rId25"/>
    <p:sldId id="275" r:id="rId26"/>
    <p:sldId id="279" r:id="rId27"/>
    <p:sldId id="276" r:id="rId28"/>
    <p:sldId id="277" r:id="rId29"/>
    <p:sldId id="278" r:id="rId30"/>
    <p:sldId id="257" r:id="rId31"/>
    <p:sldId id="258"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461A67D-632A-4C74-B5BA-6893DA582B1D}">
          <p14:sldIdLst>
            <p14:sldId id="256"/>
            <p14:sldId id="259"/>
            <p14:sldId id="260"/>
            <p14:sldId id="261"/>
            <p14:sldId id="263"/>
            <p14:sldId id="264"/>
            <p14:sldId id="265"/>
            <p14:sldId id="266"/>
            <p14:sldId id="267"/>
            <p14:sldId id="268"/>
            <p14:sldId id="284"/>
            <p14:sldId id="280"/>
            <p14:sldId id="286"/>
            <p14:sldId id="281"/>
            <p14:sldId id="283"/>
            <p14:sldId id="282"/>
            <p14:sldId id="269"/>
            <p14:sldId id="270"/>
            <p14:sldId id="291"/>
            <p14:sldId id="271"/>
            <p14:sldId id="272"/>
            <p14:sldId id="273"/>
            <p14:sldId id="274"/>
            <p14:sldId id="275"/>
            <p14:sldId id="279"/>
            <p14:sldId id="276"/>
            <p14:sldId id="277"/>
            <p14:sldId id="278"/>
            <p14:sldId id="257"/>
            <p14:sldId id="258"/>
            <p14:sldId id="287"/>
            <p14:sldId id="288"/>
            <p14:sldId id="289"/>
            <p14:sldId id="29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68610"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68611"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smtClean="0"/>
            </a:lvl1pPr>
          </a:lstStyle>
          <a:p>
            <a:pPr>
              <a:defRPr/>
            </a:pPr>
            <a:endParaRPr lang="en-US">
              <a:solidFill>
                <a:srgbClr val="FFFFFF"/>
              </a:solidFill>
            </a:endParaRPr>
          </a:p>
        </p:txBody>
      </p:sp>
      <p:sp>
        <p:nvSpPr>
          <p:cNvPr id="6" name="Rectangle 6"/>
          <p:cNvSpPr>
            <a:spLocks noGrp="1" noChangeArrowheads="1"/>
          </p:cNvSpPr>
          <p:nvPr>
            <p:ph type="sldNum" sz="quarter" idx="11"/>
          </p:nvPr>
        </p:nvSpPr>
        <p:spPr/>
        <p:txBody>
          <a:bodyPr/>
          <a:lstStyle>
            <a:lvl1pPr>
              <a:defRPr smtClean="0"/>
            </a:lvl1pPr>
          </a:lstStyle>
          <a:p>
            <a:pPr>
              <a:defRPr/>
            </a:pPr>
            <a:fld id="{0E445DC9-F835-49ED-AA84-0E1EE9F00D76}" type="slidenum">
              <a:rPr lang="en-US">
                <a:solidFill>
                  <a:srgbClr val="FFFFFF"/>
                </a:solidFill>
              </a:rPr>
              <a:pPr>
                <a:defRPr/>
              </a:pPr>
              <a:t>‹#›</a:t>
            </a:fld>
            <a:endParaRPr lang="en-US">
              <a:solidFill>
                <a:srgbClr val="FFFFFF"/>
              </a:solidFill>
            </a:endParaRPr>
          </a:p>
        </p:txBody>
      </p:sp>
      <p:sp>
        <p:nvSpPr>
          <p:cNvPr id="7" name="Rectangle 7"/>
          <p:cNvSpPr>
            <a:spLocks noGrp="1" noChangeArrowheads="1"/>
          </p:cNvSpPr>
          <p:nvPr>
            <p:ph type="dt" sz="quarter" idx="12"/>
          </p:nvPr>
        </p:nvSpPr>
        <p:spPr/>
        <p:txBody>
          <a:bodyPr/>
          <a:lstStyle>
            <a:lvl1pPr>
              <a:defRPr smtClean="0"/>
            </a:lvl1pPr>
          </a:lstStyle>
          <a:p>
            <a:pPr>
              <a:defRPr/>
            </a:pPr>
            <a:endParaRPr lang="en-US">
              <a:solidFill>
                <a:srgbClr val="FFFFFF"/>
              </a:solidFill>
            </a:endParaRPr>
          </a:p>
        </p:txBody>
      </p:sp>
    </p:spTree>
    <p:extLst>
      <p:ext uri="{BB962C8B-B14F-4D97-AF65-F5344CB8AC3E}">
        <p14:creationId xmlns:p14="http://schemas.microsoft.com/office/powerpoint/2010/main" val="420849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967E1A-A558-405D-95CE-FD9D2724DC4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421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7C0248-9009-4630-83EB-086ACD9E5A3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134367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srgbClr val="FFFFFF"/>
              </a:solidFill>
            </a:endParaRPr>
          </a:p>
        </p:txBody>
      </p:sp>
      <p:sp>
        <p:nvSpPr>
          <p:cNvPr id="5" name="Footer Placeholder 4"/>
          <p:cNvSpPr>
            <a:spLocks noGrp="1"/>
          </p:cNvSpPr>
          <p:nvPr>
            <p:ph type="ftr" sz="quarter" idx="11"/>
          </p:nvPr>
        </p:nvSpPr>
        <p:spPr/>
        <p:txBody>
          <a:bodyPr/>
          <a:lstStyle/>
          <a:p>
            <a:pPr>
              <a:defRPr/>
            </a:pPr>
            <a:endParaRPr lang="en-US">
              <a:solidFill>
                <a:srgbClr val="FFFFFF"/>
              </a:solidFill>
            </a:endParaRPr>
          </a:p>
        </p:txBody>
      </p:sp>
      <p:sp>
        <p:nvSpPr>
          <p:cNvPr id="6" name="Slide Number Placeholder 5"/>
          <p:cNvSpPr>
            <a:spLocks noGrp="1"/>
          </p:cNvSpPr>
          <p:nvPr>
            <p:ph type="sldNum" sz="quarter" idx="12"/>
          </p:nvPr>
        </p:nvSpPr>
        <p:spPr/>
        <p:txBody>
          <a:bodyPr/>
          <a:lstStyle/>
          <a:p>
            <a:pPr>
              <a:defRPr/>
            </a:pPr>
            <a:fld id="{0E445DC9-F835-49ED-AA84-0E1EE9F00D76}"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7139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srgbClr val="FFFFFF"/>
              </a:solidFill>
            </a:endParaRPr>
          </a:p>
        </p:txBody>
      </p:sp>
      <p:sp>
        <p:nvSpPr>
          <p:cNvPr id="5" name="Footer Placeholder 4"/>
          <p:cNvSpPr>
            <a:spLocks noGrp="1"/>
          </p:cNvSpPr>
          <p:nvPr>
            <p:ph type="ftr" sz="quarter" idx="11"/>
          </p:nvPr>
        </p:nvSpPr>
        <p:spPr/>
        <p:txBody>
          <a:bodyPr/>
          <a:lstStyle/>
          <a:p>
            <a:pPr>
              <a:defRPr/>
            </a:pPr>
            <a:endParaRPr lang="en-US">
              <a:solidFill>
                <a:srgbClr val="FFFFFF"/>
              </a:solidFill>
            </a:endParaRPr>
          </a:p>
        </p:txBody>
      </p:sp>
      <p:sp>
        <p:nvSpPr>
          <p:cNvPr id="6" name="Slide Number Placeholder 5"/>
          <p:cNvSpPr>
            <a:spLocks noGrp="1"/>
          </p:cNvSpPr>
          <p:nvPr>
            <p:ph type="sldNum" sz="quarter" idx="12"/>
          </p:nvPr>
        </p:nvSpPr>
        <p:spPr/>
        <p:txBody>
          <a:bodyPr/>
          <a:lstStyle/>
          <a:p>
            <a:pPr>
              <a:defRPr/>
            </a:pPr>
            <a:fld id="{B68F68D8-12F0-42A8-973F-9D5857ECE19F}"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93258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solidFill>
                <a:srgbClr val="FFFFFF"/>
              </a:solidFill>
            </a:endParaRPr>
          </a:p>
        </p:txBody>
      </p:sp>
      <p:sp>
        <p:nvSpPr>
          <p:cNvPr id="5" name="Footer Placeholder 4"/>
          <p:cNvSpPr>
            <a:spLocks noGrp="1"/>
          </p:cNvSpPr>
          <p:nvPr>
            <p:ph type="ftr" sz="quarter" idx="11"/>
          </p:nvPr>
        </p:nvSpPr>
        <p:spPr/>
        <p:txBody>
          <a:bodyPr/>
          <a:lstStyle/>
          <a:p>
            <a:pPr>
              <a:defRPr/>
            </a:pPr>
            <a:endParaRPr lang="en-US">
              <a:solidFill>
                <a:srgbClr val="FFFFFF"/>
              </a:solidFill>
            </a:endParaRPr>
          </a:p>
        </p:txBody>
      </p:sp>
      <p:sp>
        <p:nvSpPr>
          <p:cNvPr id="6" name="Slide Number Placeholder 5"/>
          <p:cNvSpPr>
            <a:spLocks noGrp="1"/>
          </p:cNvSpPr>
          <p:nvPr>
            <p:ph type="sldNum" sz="quarter" idx="12"/>
          </p:nvPr>
        </p:nvSpPr>
        <p:spPr/>
        <p:txBody>
          <a:bodyPr/>
          <a:lstStyle/>
          <a:p>
            <a:pPr>
              <a:defRPr/>
            </a:pPr>
            <a:fld id="{A3E055B3-430E-49B6-B9BA-D44A7397478A}"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525663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solidFill>
                <a:srgbClr val="FFFFFF"/>
              </a:solidFill>
            </a:endParaRPr>
          </a:p>
        </p:txBody>
      </p:sp>
      <p:sp>
        <p:nvSpPr>
          <p:cNvPr id="6" name="Footer Placeholder 5"/>
          <p:cNvSpPr>
            <a:spLocks noGrp="1"/>
          </p:cNvSpPr>
          <p:nvPr>
            <p:ph type="ftr" sz="quarter" idx="11"/>
          </p:nvPr>
        </p:nvSpPr>
        <p:spPr/>
        <p:txBody>
          <a:bodyPr/>
          <a:lstStyle/>
          <a:p>
            <a:pPr>
              <a:defRPr/>
            </a:pPr>
            <a:endParaRPr lang="en-US">
              <a:solidFill>
                <a:srgbClr val="FFFFFF"/>
              </a:solidFill>
            </a:endParaRPr>
          </a:p>
        </p:txBody>
      </p:sp>
      <p:sp>
        <p:nvSpPr>
          <p:cNvPr id="7" name="Slide Number Placeholder 6"/>
          <p:cNvSpPr>
            <a:spLocks noGrp="1"/>
          </p:cNvSpPr>
          <p:nvPr>
            <p:ph type="sldNum" sz="quarter" idx="12"/>
          </p:nvPr>
        </p:nvSpPr>
        <p:spPr/>
        <p:txBody>
          <a:bodyPr/>
          <a:lstStyle/>
          <a:p>
            <a:pPr>
              <a:defRPr/>
            </a:pPr>
            <a:fld id="{8153AD96-798E-4ECB-B63B-44A51358F40E}"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7398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solidFill>
                <a:srgbClr val="FFFFFF"/>
              </a:solidFill>
            </a:endParaRPr>
          </a:p>
        </p:txBody>
      </p:sp>
      <p:sp>
        <p:nvSpPr>
          <p:cNvPr id="8" name="Footer Placeholder 7"/>
          <p:cNvSpPr>
            <a:spLocks noGrp="1"/>
          </p:cNvSpPr>
          <p:nvPr>
            <p:ph type="ftr" sz="quarter" idx="11"/>
          </p:nvPr>
        </p:nvSpPr>
        <p:spPr/>
        <p:txBody>
          <a:bodyPr/>
          <a:lstStyle/>
          <a:p>
            <a:pPr>
              <a:defRPr/>
            </a:pPr>
            <a:endParaRPr lang="en-US">
              <a:solidFill>
                <a:srgbClr val="FFFFFF"/>
              </a:solidFill>
            </a:endParaRPr>
          </a:p>
        </p:txBody>
      </p:sp>
      <p:sp>
        <p:nvSpPr>
          <p:cNvPr id="9" name="Slide Number Placeholder 8"/>
          <p:cNvSpPr>
            <a:spLocks noGrp="1"/>
          </p:cNvSpPr>
          <p:nvPr>
            <p:ph type="sldNum" sz="quarter" idx="12"/>
          </p:nvPr>
        </p:nvSpPr>
        <p:spPr/>
        <p:txBody>
          <a:bodyPr/>
          <a:lstStyle/>
          <a:p>
            <a:pPr>
              <a:defRPr/>
            </a:pPr>
            <a:fld id="{B5AE7B01-929B-46FB-B33B-A3CF3DE8BD21}"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81227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solidFill>
                <a:srgbClr val="FFFFFF"/>
              </a:solidFill>
            </a:endParaRPr>
          </a:p>
        </p:txBody>
      </p:sp>
      <p:sp>
        <p:nvSpPr>
          <p:cNvPr id="4" name="Footer Placeholder 3"/>
          <p:cNvSpPr>
            <a:spLocks noGrp="1"/>
          </p:cNvSpPr>
          <p:nvPr>
            <p:ph type="ftr" sz="quarter" idx="11"/>
          </p:nvPr>
        </p:nvSpPr>
        <p:spPr/>
        <p:txBody>
          <a:bodyPr/>
          <a:lstStyle/>
          <a:p>
            <a:pPr>
              <a:defRPr/>
            </a:pPr>
            <a:endParaRPr lang="en-US">
              <a:solidFill>
                <a:srgbClr val="FFFFFF"/>
              </a:solidFill>
            </a:endParaRPr>
          </a:p>
        </p:txBody>
      </p:sp>
      <p:sp>
        <p:nvSpPr>
          <p:cNvPr id="5" name="Slide Number Placeholder 4"/>
          <p:cNvSpPr>
            <a:spLocks noGrp="1"/>
          </p:cNvSpPr>
          <p:nvPr>
            <p:ph type="sldNum" sz="quarter" idx="12"/>
          </p:nvPr>
        </p:nvSpPr>
        <p:spPr/>
        <p:txBody>
          <a:bodyPr/>
          <a:lstStyle/>
          <a:p>
            <a:pPr>
              <a:defRPr/>
            </a:pPr>
            <a:fld id="{6EC13CCB-058F-4889-9C89-2D6F149D722A}"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82023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FFFFFF"/>
              </a:solidFill>
            </a:endParaRPr>
          </a:p>
        </p:txBody>
      </p:sp>
      <p:sp>
        <p:nvSpPr>
          <p:cNvPr id="3" name="Footer Placeholder 2"/>
          <p:cNvSpPr>
            <a:spLocks noGrp="1"/>
          </p:cNvSpPr>
          <p:nvPr>
            <p:ph type="ftr" sz="quarter" idx="11"/>
          </p:nvPr>
        </p:nvSpPr>
        <p:spPr/>
        <p:txBody>
          <a:bodyPr/>
          <a:lstStyle/>
          <a:p>
            <a:pPr>
              <a:defRPr/>
            </a:pPr>
            <a:endParaRPr lang="en-US">
              <a:solidFill>
                <a:srgbClr val="FFFFFF"/>
              </a:solidFill>
            </a:endParaRPr>
          </a:p>
        </p:txBody>
      </p:sp>
      <p:sp>
        <p:nvSpPr>
          <p:cNvPr id="4" name="Slide Number Placeholder 3"/>
          <p:cNvSpPr>
            <a:spLocks noGrp="1"/>
          </p:cNvSpPr>
          <p:nvPr>
            <p:ph type="sldNum" sz="quarter" idx="12"/>
          </p:nvPr>
        </p:nvSpPr>
        <p:spPr/>
        <p:txBody>
          <a:bodyPr/>
          <a:lstStyle/>
          <a:p>
            <a:pPr>
              <a:defRPr/>
            </a:pPr>
            <a:fld id="{F1758EE8-CF69-4A46-B102-7D1A317751DB}"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96355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srgbClr val="FFFFFF"/>
              </a:solidFill>
            </a:endParaRPr>
          </a:p>
        </p:txBody>
      </p:sp>
      <p:sp>
        <p:nvSpPr>
          <p:cNvPr id="6" name="Footer Placeholder 5"/>
          <p:cNvSpPr>
            <a:spLocks noGrp="1"/>
          </p:cNvSpPr>
          <p:nvPr>
            <p:ph type="ftr" sz="quarter" idx="11"/>
          </p:nvPr>
        </p:nvSpPr>
        <p:spPr/>
        <p:txBody>
          <a:bodyPr/>
          <a:lstStyle/>
          <a:p>
            <a:pPr>
              <a:defRPr/>
            </a:pPr>
            <a:endParaRPr lang="en-US">
              <a:solidFill>
                <a:srgbClr val="FFFFFF"/>
              </a:solidFill>
            </a:endParaRPr>
          </a:p>
        </p:txBody>
      </p:sp>
      <p:sp>
        <p:nvSpPr>
          <p:cNvPr id="7" name="Slide Number Placeholder 6"/>
          <p:cNvSpPr>
            <a:spLocks noGrp="1"/>
          </p:cNvSpPr>
          <p:nvPr>
            <p:ph type="sldNum" sz="quarter" idx="12"/>
          </p:nvPr>
        </p:nvSpPr>
        <p:spPr/>
        <p:txBody>
          <a:bodyPr/>
          <a:lstStyle/>
          <a:p>
            <a:pPr>
              <a:defRPr/>
            </a:pPr>
            <a:fld id="{A196D90B-C714-48F0-A276-2B3F58D4C0CE}"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42910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68F68D8-12F0-42A8-973F-9D5857ECE19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7521864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srgbClr val="FFFFFF"/>
              </a:solidFill>
            </a:endParaRPr>
          </a:p>
        </p:txBody>
      </p:sp>
      <p:sp>
        <p:nvSpPr>
          <p:cNvPr id="6" name="Footer Placeholder 5"/>
          <p:cNvSpPr>
            <a:spLocks noGrp="1"/>
          </p:cNvSpPr>
          <p:nvPr>
            <p:ph type="ftr" sz="quarter" idx="11"/>
          </p:nvPr>
        </p:nvSpPr>
        <p:spPr/>
        <p:txBody>
          <a:bodyPr/>
          <a:lstStyle/>
          <a:p>
            <a:pPr>
              <a:defRPr/>
            </a:pPr>
            <a:endParaRPr lang="en-US">
              <a:solidFill>
                <a:srgbClr val="FFFFFF"/>
              </a:solidFill>
            </a:endParaRPr>
          </a:p>
        </p:txBody>
      </p:sp>
      <p:sp>
        <p:nvSpPr>
          <p:cNvPr id="7" name="Slide Number Placeholder 6"/>
          <p:cNvSpPr>
            <a:spLocks noGrp="1"/>
          </p:cNvSpPr>
          <p:nvPr>
            <p:ph type="sldNum" sz="quarter" idx="12"/>
          </p:nvPr>
        </p:nvSpPr>
        <p:spPr/>
        <p:txBody>
          <a:bodyPr/>
          <a:lstStyle/>
          <a:p>
            <a:pPr>
              <a:defRPr/>
            </a:pPr>
            <a:fld id="{4C36FF2A-607D-45F4-B269-A03CB9277312}"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5243750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srgbClr val="FFFFFF"/>
              </a:solidFill>
            </a:endParaRPr>
          </a:p>
        </p:txBody>
      </p:sp>
      <p:sp>
        <p:nvSpPr>
          <p:cNvPr id="5" name="Footer Placeholder 4"/>
          <p:cNvSpPr>
            <a:spLocks noGrp="1"/>
          </p:cNvSpPr>
          <p:nvPr>
            <p:ph type="ftr" sz="quarter" idx="11"/>
          </p:nvPr>
        </p:nvSpPr>
        <p:spPr/>
        <p:txBody>
          <a:bodyPr/>
          <a:lstStyle/>
          <a:p>
            <a:pPr>
              <a:defRPr/>
            </a:pPr>
            <a:endParaRPr lang="en-US">
              <a:solidFill>
                <a:srgbClr val="FFFFFF"/>
              </a:solidFill>
            </a:endParaRPr>
          </a:p>
        </p:txBody>
      </p:sp>
      <p:sp>
        <p:nvSpPr>
          <p:cNvPr id="6" name="Slide Number Placeholder 5"/>
          <p:cNvSpPr>
            <a:spLocks noGrp="1"/>
          </p:cNvSpPr>
          <p:nvPr>
            <p:ph type="sldNum" sz="quarter" idx="12"/>
          </p:nvPr>
        </p:nvSpPr>
        <p:spPr/>
        <p:txBody>
          <a:bodyPr/>
          <a:lstStyle/>
          <a:p>
            <a:pPr>
              <a:defRPr/>
            </a:pPr>
            <a:fld id="{92967E1A-A558-405D-95CE-FD9D2724DC4F}"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92446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srgbClr val="FFFFFF"/>
              </a:solidFill>
            </a:endParaRPr>
          </a:p>
        </p:txBody>
      </p:sp>
      <p:sp>
        <p:nvSpPr>
          <p:cNvPr id="5" name="Footer Placeholder 4"/>
          <p:cNvSpPr>
            <a:spLocks noGrp="1"/>
          </p:cNvSpPr>
          <p:nvPr>
            <p:ph type="ftr" sz="quarter" idx="11"/>
          </p:nvPr>
        </p:nvSpPr>
        <p:spPr/>
        <p:txBody>
          <a:bodyPr/>
          <a:lstStyle/>
          <a:p>
            <a:pPr>
              <a:defRPr/>
            </a:pPr>
            <a:endParaRPr lang="en-US">
              <a:solidFill>
                <a:srgbClr val="FFFFFF"/>
              </a:solidFill>
            </a:endParaRPr>
          </a:p>
        </p:txBody>
      </p:sp>
      <p:sp>
        <p:nvSpPr>
          <p:cNvPr id="6" name="Slide Number Placeholder 5"/>
          <p:cNvSpPr>
            <a:spLocks noGrp="1"/>
          </p:cNvSpPr>
          <p:nvPr>
            <p:ph type="sldNum" sz="quarter" idx="12"/>
          </p:nvPr>
        </p:nvSpPr>
        <p:spPr/>
        <p:txBody>
          <a:bodyPr/>
          <a:lstStyle/>
          <a:p>
            <a:pPr>
              <a:defRPr/>
            </a:pPr>
            <a:fld id="{B77C0248-9009-4630-83EB-086ACD9E5A32}" type="slidenum">
              <a:rPr lang="en-US" smtClean="0">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42236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3E055B3-430E-49B6-B9BA-D44A7397478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83827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153AD96-798E-4ECB-B63B-44A51358F40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5983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5AE7B01-929B-46FB-B33B-A3CF3DE8BD2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7791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EC13CCB-058F-4889-9C89-2D6F149D722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57619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1758EE8-CF69-4A46-B102-7D1A317751D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948461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196D90B-C714-48F0-A276-2B3F58D4C0C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54170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36FF2A-607D-45F4-B269-A03CB927731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73447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7587"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fontAlgn="base">
              <a:spcBef>
                <a:spcPct val="0"/>
              </a:spcBef>
              <a:spcAft>
                <a:spcPct val="0"/>
              </a:spcAft>
              <a:defRPr/>
            </a:pPr>
            <a:endParaRPr lang="en-US">
              <a:solidFill>
                <a:srgbClr val="FFFFFF"/>
              </a:solidFill>
            </a:endParaRPr>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fontAlgn="base">
              <a:spcBef>
                <a:spcPct val="0"/>
              </a:spcBef>
              <a:spcAft>
                <a:spcPct val="0"/>
              </a:spcAft>
              <a:defRPr/>
            </a:pPr>
            <a:endParaRPr lang="en-US">
              <a:solidFill>
                <a:srgbClr val="FFFFFF"/>
              </a:solidFill>
            </a:endParaRPr>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fontAlgn="base">
              <a:spcBef>
                <a:spcPct val="0"/>
              </a:spcBef>
              <a:spcAft>
                <a:spcPct val="0"/>
              </a:spcAft>
              <a:defRPr/>
            </a:pPr>
            <a:fld id="{D7292689-4FED-4529-8409-54AB99CCEF5E}" type="slidenum">
              <a:rPr lang="en-US">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val="3524475551"/>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solidFill>
                <a:srgbClr val="FFFFFF"/>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D7292689-4FED-4529-8409-54AB99CCEF5E}" type="slidenum">
              <a:rPr lang="en-US" smtClean="0">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val="6111137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file:///C:\Documents%20and%20Settings\Administrator\Desktop\problem%20tree_files\problem-tree.gif"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en.wikipedia.org/wiki/USAID"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International_development" TargetMode="External"/><Relationship Id="rId2" Type="http://schemas.openxmlformats.org/officeDocument/2006/relationships/hyperlink" Target="http://en.wikipedia.org/wiki/Non-governmental_organizations"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hyperlink" Target="http://www.kidasa.com/information/articles/goals/index.html" TargetMode="Externa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PROJECT PLANNING</a:t>
            </a:r>
            <a:endParaRPr lang="en-US" sz="72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533400" y="533400"/>
            <a:ext cx="8229600" cy="1143000"/>
          </a:xfrm>
        </p:spPr>
        <p:txBody>
          <a:bodyPr/>
          <a:lstStyle/>
          <a:p>
            <a:r>
              <a:rPr lang="en-US" sz="3600" b="1"/>
              <a:t>Problem Tree analysis tool</a:t>
            </a:r>
          </a:p>
        </p:txBody>
      </p:sp>
      <p:sp>
        <p:nvSpPr>
          <p:cNvPr id="73731" name="Rectangle 3"/>
          <p:cNvSpPr>
            <a:spLocks noGrp="1" noChangeArrowheads="1"/>
          </p:cNvSpPr>
          <p:nvPr>
            <p:ph idx="1"/>
          </p:nvPr>
        </p:nvSpPr>
        <p:spPr/>
        <p:txBody>
          <a:bodyPr>
            <a:normAutofit fontScale="77500" lnSpcReduction="20000"/>
          </a:bodyPr>
          <a:lstStyle/>
          <a:p>
            <a:r>
              <a:rPr lang="en-US" dirty="0" smtClean="0"/>
              <a:t>The </a:t>
            </a:r>
            <a:r>
              <a:rPr lang="en-US" dirty="0"/>
              <a:t>problem tree is a commonly used tool for identifying problems and their causes. This technique forms part of the</a:t>
            </a:r>
          </a:p>
          <a:p>
            <a:r>
              <a:rPr lang="en-US" dirty="0"/>
              <a:t>Logical Framework Approach. In an ideal scenario, the problem tree is elaborated in a multi-stage participatory group</a:t>
            </a:r>
          </a:p>
          <a:p>
            <a:r>
              <a:rPr lang="en-US" dirty="0"/>
              <a:t>discussion. The first step is an open brainstorming round in which problems of importance to the participants are</a:t>
            </a:r>
          </a:p>
          <a:p>
            <a:r>
              <a:rPr lang="en-US" dirty="0"/>
              <a:t>named and noted down on cards. Taking a selected main problem as the starting point, the cards are arranged into a</a:t>
            </a:r>
          </a:p>
          <a:p>
            <a:r>
              <a:rPr lang="en-US" dirty="0"/>
              <a:t>hierarchy of causes and effects. The product of this discussion, the problem tree, should show an accurate, but</a:t>
            </a:r>
          </a:p>
          <a:p>
            <a:r>
              <a:rPr lang="en-US" dirty="0"/>
              <a:t>simplified model of reality</a:t>
            </a:r>
            <a:r>
              <a:rPr lang="en-US"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It assists in analyzing an existing situation by identifying the major problems and their main causal relationships. The output is a graphical arrangement of problems differentiated according to ‘causes’ and ‘effects,’ joined by a core, or focal, problem. This technique helps  to understand the context and interrelationship of problems, and the potential impacts when targeting projects and programs toward specific issues. </a:t>
            </a:r>
          </a:p>
          <a:p>
            <a:endParaRPr lang="en-US" dirty="0"/>
          </a:p>
        </p:txBody>
      </p:sp>
    </p:spTree>
    <p:extLst>
      <p:ext uri="{BB962C8B-B14F-4D97-AF65-F5344CB8AC3E}">
        <p14:creationId xmlns:p14="http://schemas.microsoft.com/office/powerpoint/2010/main" val="860560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r>
              <a:rPr lang="en-US" sz="3600" b="1" smtClean="0"/>
              <a:t>Steps</a:t>
            </a:r>
          </a:p>
        </p:txBody>
      </p:sp>
      <p:sp>
        <p:nvSpPr>
          <p:cNvPr id="74755" name="Rectangle 3"/>
          <p:cNvSpPr>
            <a:spLocks noGrp="1" noChangeArrowheads="1"/>
          </p:cNvSpPr>
          <p:nvPr>
            <p:ph type="body" idx="1"/>
          </p:nvPr>
        </p:nvSpPr>
        <p:spPr>
          <a:xfrm>
            <a:off x="457200" y="1676400"/>
            <a:ext cx="8229600" cy="4343400"/>
          </a:xfrm>
        </p:spPr>
        <p:txBody>
          <a:bodyPr/>
          <a:lstStyle/>
          <a:p>
            <a:pPr marL="457200" indent="-457200" eaLnBrk="1" hangingPunct="1">
              <a:lnSpc>
                <a:spcPct val="80000"/>
              </a:lnSpc>
              <a:buFontTx/>
              <a:buAutoNum type="arabicPeriod"/>
              <a:defRPr/>
            </a:pPr>
            <a:r>
              <a:rPr lang="en-US" sz="2400" smtClean="0"/>
              <a:t>List all the problems that come to mind. Problems need to be carefully identified. </a:t>
            </a:r>
          </a:p>
          <a:p>
            <a:pPr marL="457200" indent="-457200" eaLnBrk="1" hangingPunct="1">
              <a:lnSpc>
                <a:spcPct val="80000"/>
              </a:lnSpc>
              <a:buFontTx/>
              <a:buNone/>
              <a:defRPr/>
            </a:pPr>
            <a:endParaRPr lang="en-US" sz="2400" smtClean="0"/>
          </a:p>
          <a:p>
            <a:pPr marL="457200" indent="-457200" eaLnBrk="1" hangingPunct="1">
              <a:lnSpc>
                <a:spcPct val="80000"/>
              </a:lnSpc>
              <a:buFontTx/>
              <a:buAutoNum type="arabicPeriod"/>
              <a:defRPr/>
            </a:pPr>
            <a:r>
              <a:rPr lang="en-US" sz="2400" smtClean="0"/>
              <a:t>Identify a </a:t>
            </a:r>
            <a:r>
              <a:rPr lang="en-US" sz="2400" b="1" smtClean="0"/>
              <a:t>core problem</a:t>
            </a:r>
            <a:r>
              <a:rPr lang="en-US" sz="2400" smtClean="0"/>
              <a:t> (this may involve considerable trial and error before settling on one).</a:t>
            </a:r>
          </a:p>
          <a:p>
            <a:pPr marL="457200" indent="-457200" eaLnBrk="1" hangingPunct="1">
              <a:lnSpc>
                <a:spcPct val="80000"/>
              </a:lnSpc>
              <a:buFontTx/>
              <a:buAutoNum type="arabicPeriod"/>
              <a:defRPr/>
            </a:pPr>
            <a:r>
              <a:rPr lang="en-US" sz="2400" smtClean="0"/>
              <a:t> Determine which problems are “</a:t>
            </a:r>
            <a:r>
              <a:rPr lang="en-US" sz="2400" b="1" smtClean="0"/>
              <a:t>Causes</a:t>
            </a:r>
            <a:r>
              <a:rPr lang="en-US" sz="2400" smtClean="0"/>
              <a:t>” and which are “</a:t>
            </a:r>
            <a:r>
              <a:rPr lang="en-US" sz="2400" b="1" smtClean="0"/>
              <a:t>Effects.</a:t>
            </a:r>
            <a:r>
              <a:rPr lang="en-US" sz="2400" smtClean="0"/>
              <a:t>”</a:t>
            </a:r>
          </a:p>
          <a:p>
            <a:pPr marL="457200" indent="-457200" eaLnBrk="1" hangingPunct="1">
              <a:lnSpc>
                <a:spcPct val="80000"/>
              </a:lnSpc>
              <a:buFontTx/>
              <a:buAutoNum type="arabicPeriod"/>
              <a:defRPr/>
            </a:pPr>
            <a:r>
              <a:rPr lang="en-US" sz="2400" smtClean="0"/>
              <a:t> Arrange in hierarchy both Causes and Effects, i.e., how do the causes relate to each other  which leads to the other, etc. </a:t>
            </a:r>
          </a:p>
        </p:txBody>
      </p:sp>
    </p:spTree>
    <p:extLst>
      <p:ext uri="{BB962C8B-B14F-4D97-AF65-F5344CB8AC3E}">
        <p14:creationId xmlns:p14="http://schemas.microsoft.com/office/powerpoint/2010/main" val="336299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3657600" cy="774700"/>
          </a:xfrm>
        </p:spPr>
        <p:txBody>
          <a:bodyPr/>
          <a:lstStyle/>
          <a:p>
            <a:r>
              <a:rPr lang="en-US" dirty="0" smtClean="0"/>
              <a:t>Problem Tree</a:t>
            </a:r>
            <a:br>
              <a:rPr lang="en-US" dirty="0" smtClean="0"/>
            </a:b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914400"/>
            <a:ext cx="88392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0159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92100"/>
            <a:ext cx="8229600" cy="6108700"/>
          </a:xfrm>
        </p:spPr>
        <p:txBody>
          <a:bodyPr/>
          <a:lstStyle/>
          <a:p>
            <a:pPr eaLnBrk="1" hangingPunct="1">
              <a:defRPr/>
            </a:pPr>
            <a:r>
              <a:rPr lang="en-US" smtClean="0"/>
              <a:t>. </a:t>
            </a:r>
            <a:endParaRPr lang="en-US" b="1" smtClean="0"/>
          </a:p>
        </p:txBody>
      </p:sp>
      <p:sp>
        <p:nvSpPr>
          <p:cNvPr id="31747" name="Rectangle 3"/>
          <p:cNvSpPr>
            <a:spLocks noChangeArrowheads="1"/>
          </p:cNvSpPr>
          <p:nvPr/>
        </p:nvSpPr>
        <p:spPr bwMode="auto">
          <a:xfrm>
            <a:off x="909638" y="1585913"/>
            <a:ext cx="55086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pic>
        <p:nvPicPr>
          <p:cNvPr id="31748" name="Picture 4" descr="C:\Documents and Settings\Administrator\Desktop\problem tree_files\problem-tree.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04800" y="533400"/>
            <a:ext cx="8839200" cy="631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5781" name="Group 5"/>
          <p:cNvGraphicFramePr>
            <a:graphicFrameLocks noGrp="1"/>
          </p:cNvGraphicFramePr>
          <p:nvPr/>
        </p:nvGraphicFramePr>
        <p:xfrm>
          <a:off x="2727325" y="0"/>
          <a:ext cx="5508625" cy="1036638"/>
        </p:xfrm>
        <a:graphic>
          <a:graphicData uri="http://schemas.openxmlformats.org/drawingml/2006/table">
            <a:tbl>
              <a:tblPr/>
              <a:tblGrid>
                <a:gridCol w="5508625"/>
              </a:tblGrid>
              <a:tr h="51831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00"/>
                          </a:solidFill>
                          <a:effectLst/>
                          <a:latin typeface="Times New Roman" pitchFamily="18" charset="0"/>
                          <a:cs typeface="Times New Roman" pitchFamily="18" charset="0"/>
                        </a:rPr>
                        <a:t>Example of a Problem Tree</a:t>
                      </a:r>
                      <a:r>
                        <a:rPr kumimoji="0" lang="en-US" sz="900" b="1" i="0" u="none" strike="noStrike" cap="none" normalizeH="0" baseline="0" smtClean="0">
                          <a:ln>
                            <a:noFill/>
                          </a:ln>
                          <a:solidFill>
                            <a:srgbClr val="000000"/>
                          </a:solidFill>
                          <a:effectLst/>
                          <a:latin typeface="Times New Roman" pitchFamily="18" charset="0"/>
                          <a:cs typeface="Times New Roman" pitchFamily="18" charset="0"/>
                        </a:rPr>
                        <a:t>’</a:t>
                      </a:r>
                      <a:endParaRPr kumimoji="0" lang="en-US" sz="2400" b="0" i="0" u="none" strike="noStrike" cap="none" normalizeH="0" baseline="0" smtClean="0">
                        <a:ln>
                          <a:noFill/>
                        </a:ln>
                        <a:solidFill>
                          <a:schemeClr val="tx1"/>
                        </a:solidFill>
                        <a:effectLst/>
                        <a:latin typeface="Times New Roman" pitchFamily="18" charset="0"/>
                      </a:endParaRPr>
                    </a:p>
                  </a:txBody>
                  <a:tcPr marT="45734" marB="45734" anchor="ctr" horzOverflow="overflow">
                    <a:lnL cap="flat">
                      <a:noFill/>
                    </a:lnL>
                    <a:lnR cap="flat">
                      <a:noFill/>
                    </a:lnR>
                    <a:lnT cap="flat">
                      <a:noFill/>
                    </a:lnT>
                    <a:lnB>
                      <a:noFill/>
                    </a:lnB>
                    <a:lnTlToBr>
                      <a:noFill/>
                    </a:lnTlToBr>
                    <a:lnBlToTr>
                      <a:noFill/>
                    </a:lnBlToTr>
                    <a:noFill/>
                  </a:tcPr>
                </a:tc>
              </a:tr>
              <a:tr h="518319">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34" marB="45734" anchor="ctr" horzOverflow="overflow">
                    <a:lnL cap="flat">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4069889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0" y="292100"/>
            <a:ext cx="8229600" cy="1384300"/>
          </a:xfrm>
        </p:spPr>
        <p:txBody>
          <a:bodyPr/>
          <a:lstStyle/>
          <a:p>
            <a:pPr eaLnBrk="1" hangingPunct="1">
              <a:defRPr/>
            </a:pPr>
            <a:r>
              <a:rPr lang="en-US" sz="3600" smtClean="0"/>
              <a:t>Brief History</a:t>
            </a:r>
          </a:p>
        </p:txBody>
      </p:sp>
      <p:sp>
        <p:nvSpPr>
          <p:cNvPr id="53251" name="Rectangle 3"/>
          <p:cNvSpPr>
            <a:spLocks noGrp="1" noChangeArrowheads="1"/>
          </p:cNvSpPr>
          <p:nvPr>
            <p:ph type="body" idx="4294967295"/>
          </p:nvPr>
        </p:nvSpPr>
        <p:spPr>
          <a:xfrm>
            <a:off x="0" y="1905000"/>
            <a:ext cx="8229600" cy="3117850"/>
          </a:xfrm>
        </p:spPr>
        <p:txBody>
          <a:bodyPr/>
          <a:lstStyle/>
          <a:p>
            <a:pPr eaLnBrk="1" hangingPunct="1">
              <a:lnSpc>
                <a:spcPct val="80000"/>
              </a:lnSpc>
              <a:defRPr/>
            </a:pPr>
            <a:r>
              <a:rPr lang="en-US" sz="2400" smtClean="0"/>
              <a:t>The Logical Framework  method was developed by Leon J. Rosenberg, under contract to </a:t>
            </a:r>
            <a:r>
              <a:rPr lang="en-US" sz="2400" smtClean="0">
                <a:hlinkClick r:id="rId2" action="ppaction://hlinkfile" tooltip="USAID"/>
              </a:rPr>
              <a:t>USAID</a:t>
            </a:r>
            <a:r>
              <a:rPr lang="en-US" sz="2400" smtClean="0"/>
              <a:t> in 1969.</a:t>
            </a:r>
          </a:p>
          <a:p>
            <a:pPr eaLnBrk="1" hangingPunct="1">
              <a:lnSpc>
                <a:spcPct val="80000"/>
              </a:lnSpc>
              <a:buFontTx/>
              <a:buNone/>
              <a:defRPr/>
            </a:pPr>
            <a:endParaRPr lang="en-US" sz="2400" smtClean="0"/>
          </a:p>
          <a:p>
            <a:pPr eaLnBrk="1" hangingPunct="1">
              <a:lnSpc>
                <a:spcPct val="80000"/>
              </a:lnSpc>
              <a:defRPr/>
            </a:pPr>
            <a:r>
              <a:rPr lang="en-US" sz="2400" smtClean="0"/>
              <a:t>LFA is a way of describing a project in a logical way so that:</a:t>
            </a:r>
          </a:p>
          <a:p>
            <a:pPr eaLnBrk="1" hangingPunct="1">
              <a:lnSpc>
                <a:spcPct val="80000"/>
              </a:lnSpc>
              <a:defRPr/>
            </a:pPr>
            <a:endParaRPr lang="en-US" sz="2400" smtClean="0"/>
          </a:p>
          <a:p>
            <a:pPr lvl="1" eaLnBrk="1" hangingPunct="1">
              <a:lnSpc>
                <a:spcPct val="80000"/>
              </a:lnSpc>
              <a:buFont typeface="Wingdings" pitchFamily="2" charset="2"/>
              <a:buChar char="§"/>
              <a:defRPr/>
            </a:pPr>
            <a:r>
              <a:rPr lang="en-US" sz="2400" smtClean="0"/>
              <a:t>It is well designed</a:t>
            </a:r>
          </a:p>
          <a:p>
            <a:pPr lvl="1" eaLnBrk="1" hangingPunct="1">
              <a:lnSpc>
                <a:spcPct val="80000"/>
              </a:lnSpc>
              <a:buFont typeface="Wingdings" pitchFamily="2" charset="2"/>
              <a:buChar char="§"/>
              <a:defRPr/>
            </a:pPr>
            <a:r>
              <a:rPr lang="en-US" sz="2400" smtClean="0"/>
              <a:t>It is described objectively</a:t>
            </a:r>
          </a:p>
          <a:p>
            <a:pPr lvl="1" eaLnBrk="1" hangingPunct="1">
              <a:lnSpc>
                <a:spcPct val="80000"/>
              </a:lnSpc>
              <a:buFont typeface="Wingdings" pitchFamily="2" charset="2"/>
              <a:buChar char="§"/>
              <a:defRPr/>
            </a:pPr>
            <a:r>
              <a:rPr lang="en-US" sz="2400" smtClean="0"/>
              <a:t>It can be evaluated</a:t>
            </a:r>
          </a:p>
          <a:p>
            <a:pPr lvl="1" eaLnBrk="1" hangingPunct="1">
              <a:lnSpc>
                <a:spcPct val="80000"/>
              </a:lnSpc>
              <a:buFont typeface="Wingdings" pitchFamily="2" charset="2"/>
              <a:buChar char="§"/>
              <a:defRPr/>
            </a:pPr>
            <a:r>
              <a:rPr lang="en-US" sz="2400" smtClean="0"/>
              <a:t>It is clearly structured</a:t>
            </a:r>
          </a:p>
        </p:txBody>
      </p:sp>
    </p:spTree>
    <p:extLst>
      <p:ext uri="{BB962C8B-B14F-4D97-AF65-F5344CB8AC3E}">
        <p14:creationId xmlns:p14="http://schemas.microsoft.com/office/powerpoint/2010/main" val="4141928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0" y="292100"/>
            <a:ext cx="8229600" cy="1154113"/>
          </a:xfrm>
        </p:spPr>
        <p:txBody>
          <a:bodyPr/>
          <a:lstStyle/>
          <a:p>
            <a:pPr eaLnBrk="1" hangingPunct="1">
              <a:defRPr/>
            </a:pPr>
            <a:r>
              <a:rPr lang="en-US" sz="4000" smtClean="0"/>
              <a:t>Log frame summarizes</a:t>
            </a:r>
          </a:p>
        </p:txBody>
      </p:sp>
      <p:sp>
        <p:nvSpPr>
          <p:cNvPr id="57347" name="Rectangle 3"/>
          <p:cNvSpPr>
            <a:spLocks noGrp="1" noChangeArrowheads="1"/>
          </p:cNvSpPr>
          <p:nvPr>
            <p:ph type="body" idx="4294967295"/>
          </p:nvPr>
        </p:nvSpPr>
        <p:spPr>
          <a:xfrm>
            <a:off x="0" y="1524000"/>
            <a:ext cx="7467600" cy="4267200"/>
          </a:xfrm>
        </p:spPr>
        <p:txBody>
          <a:bodyPr/>
          <a:lstStyle/>
          <a:p>
            <a:pPr eaLnBrk="1" hangingPunct="1">
              <a:defRPr/>
            </a:pPr>
            <a:r>
              <a:rPr lang="en-US" sz="2400" smtClean="0"/>
              <a:t>What the project is going to achieve? </a:t>
            </a:r>
          </a:p>
          <a:p>
            <a:pPr eaLnBrk="1" hangingPunct="1">
              <a:defRPr/>
            </a:pPr>
            <a:r>
              <a:rPr lang="en-US" sz="2400" smtClean="0"/>
              <a:t>What activities will be carried out to achieve its outputs or purpose? </a:t>
            </a:r>
          </a:p>
          <a:p>
            <a:pPr eaLnBrk="1" hangingPunct="1">
              <a:defRPr/>
            </a:pPr>
            <a:r>
              <a:rPr lang="en-US" sz="2400" smtClean="0"/>
              <a:t>What resources (inputs) are required?</a:t>
            </a:r>
          </a:p>
          <a:p>
            <a:pPr eaLnBrk="1" hangingPunct="1">
              <a:defRPr/>
            </a:pPr>
            <a:r>
              <a:rPr lang="en-US" sz="2400" smtClean="0"/>
              <a:t>What are the potential problems which could affect the success of the project?</a:t>
            </a:r>
          </a:p>
          <a:p>
            <a:pPr eaLnBrk="1" hangingPunct="1">
              <a:defRPr/>
            </a:pPr>
            <a:r>
              <a:rPr lang="en-US" sz="2400" smtClean="0"/>
              <a:t>How the progress and ultimate success of the project will be measured and verified?</a:t>
            </a:r>
          </a:p>
        </p:txBody>
      </p:sp>
    </p:spTree>
    <p:extLst>
      <p:ext uri="{BB962C8B-B14F-4D97-AF65-F5344CB8AC3E}">
        <p14:creationId xmlns:p14="http://schemas.microsoft.com/office/powerpoint/2010/main" val="1038796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105400"/>
          </a:xfrm>
        </p:spPr>
        <p:txBody>
          <a:bodyPr/>
          <a:lstStyle/>
          <a:p>
            <a:r>
              <a:rPr lang="en-US" b="1" dirty="0"/>
              <a:t>PRA helps communities to:</a:t>
            </a:r>
          </a:p>
          <a:p>
            <a:r>
              <a:rPr lang="en-US" dirty="0"/>
              <a:t>• Mobilize their human and natural resources</a:t>
            </a:r>
          </a:p>
          <a:p>
            <a:r>
              <a:rPr lang="en-US" dirty="0"/>
              <a:t>• Define problems</a:t>
            </a:r>
          </a:p>
          <a:p>
            <a:r>
              <a:rPr lang="en-US" dirty="0"/>
              <a:t>• Consider previous successes and failures</a:t>
            </a:r>
          </a:p>
          <a:p>
            <a:r>
              <a:rPr lang="en-US" dirty="0"/>
              <a:t>• Evaluate priorities and opportunities</a:t>
            </a:r>
          </a:p>
          <a:p>
            <a:r>
              <a:rPr lang="en-US" dirty="0"/>
              <a:t>• Prepare a systematic and site specific plan of action (CPA)</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715000"/>
          </a:xfrm>
        </p:spPr>
        <p:txBody>
          <a:bodyPr>
            <a:normAutofit fontScale="92500" lnSpcReduction="20000"/>
          </a:bodyPr>
          <a:lstStyle/>
          <a:p>
            <a:r>
              <a:rPr lang="en-US" b="1" dirty="0" smtClean="0"/>
              <a:t>Participatory rural appraisal (PRA)</a:t>
            </a:r>
            <a:r>
              <a:rPr lang="en-US" dirty="0" smtClean="0"/>
              <a:t> is an approach used by </a:t>
            </a:r>
            <a:r>
              <a:rPr lang="en-US" dirty="0" smtClean="0">
                <a:hlinkClick r:id="rId2" tooltip="Non-governmental organizations"/>
              </a:rPr>
              <a:t>non-governmental organizations</a:t>
            </a:r>
            <a:r>
              <a:rPr lang="en-US" dirty="0" smtClean="0"/>
              <a:t> (NGOs) and other agencies involved in </a:t>
            </a:r>
            <a:r>
              <a:rPr lang="en-US" dirty="0" smtClean="0">
                <a:hlinkClick r:id="rId3" tooltip="International development"/>
              </a:rPr>
              <a:t>international development</a:t>
            </a:r>
            <a:r>
              <a:rPr lang="en-US" dirty="0" smtClean="0"/>
              <a:t>. </a:t>
            </a:r>
          </a:p>
          <a:p>
            <a:r>
              <a:rPr lang="en-US" dirty="0" smtClean="0"/>
              <a:t>The approach aims to incorporate the knowledge and opinions of rural people in the planning and management of development projects and </a:t>
            </a:r>
            <a:r>
              <a:rPr lang="en-US" dirty="0" err="1" smtClean="0"/>
              <a:t>programs.their</a:t>
            </a:r>
            <a:r>
              <a:rPr lang="en-US" dirty="0" smtClean="0"/>
              <a:t> lives and conditions, to plan themselves</a:t>
            </a:r>
          </a:p>
          <a:p>
            <a:r>
              <a:rPr lang="en-US" dirty="0" smtClean="0"/>
              <a:t>PRA is a set of approaches, methods and behaviors that enable people to express and analyze the realities of lives and conditions, to plan themselves what action to take and to monitor and evaluate the results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The Participatory Rural Appraisal is one of the techniques used for gathering information on community resources and needs for use in literacy and community development programs.</a:t>
            </a:r>
          </a:p>
          <a:p>
            <a:r>
              <a:rPr lang="en-US" dirty="0"/>
              <a:t>PRA believes in that, if opportunities are given, then poor people can create circumstance to change their own situation. Outsiders should support them with their skills so that they become creative.</a:t>
            </a:r>
          </a:p>
          <a:p>
            <a:endParaRPr lang="en-US" dirty="0"/>
          </a:p>
        </p:txBody>
      </p:sp>
    </p:spTree>
    <p:extLst>
      <p:ext uri="{BB962C8B-B14F-4D97-AF65-F5344CB8AC3E}">
        <p14:creationId xmlns:p14="http://schemas.microsoft.com/office/powerpoint/2010/main" val="3829198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 Identification</a:t>
            </a:r>
            <a:br>
              <a:rPr lang="en-US" dirty="0" smtClean="0"/>
            </a:b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en-US" dirty="0" smtClean="0"/>
              <a:t>Project identification and its formulation is the most important segment in a project cycle.</a:t>
            </a:r>
          </a:p>
          <a:p>
            <a:r>
              <a:rPr lang="en-US" dirty="0" smtClean="0"/>
              <a:t>In advanced countries, there are special organizations which are employed continuously in the field surveys and necessary investigations required for formulation of feasible projects. In less developed/developing countries, unfortunately, there are no such organizations. In Pakistan projects are normally identified by the line Ministries/Divisions, public sector corporations, NGOs, and public representatives. </a:t>
            </a:r>
          </a:p>
          <a:p>
            <a:pPr>
              <a:buNone/>
            </a:pP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38800"/>
          </a:xfrm>
        </p:spPr>
        <p:txBody>
          <a:bodyPr/>
          <a:lstStyle/>
          <a:p>
            <a:r>
              <a:rPr lang="en-US" dirty="0" smtClean="0"/>
              <a:t>In PRA method groups meet together and make analysis of situations.</a:t>
            </a:r>
          </a:p>
          <a:p>
            <a:r>
              <a:rPr lang="en-US" dirty="0" smtClean="0"/>
              <a:t>Discussion groups cold be deliberately selected individuals, or key informants of specialized group in this case the group takes the led in visualization and analysis of situations with limited facilitation of experts.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poor and marginalized people are invited to come together and discuss their problems and find out their own solutions. The poor  people are perceived as the means of making up of their own lives.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SWOT</a:t>
            </a:r>
            <a:endParaRPr lang="en-US" sz="7200"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a:buNone/>
            </a:pPr>
            <a:r>
              <a:rPr lang="en-US" sz="4800" i="1" dirty="0" smtClean="0"/>
              <a:t>SWOT stands  for</a:t>
            </a:r>
            <a:r>
              <a:rPr lang="en-US" sz="6000" i="1" dirty="0" smtClean="0"/>
              <a:t> </a:t>
            </a:r>
          </a:p>
          <a:p>
            <a:r>
              <a:rPr lang="en-US" sz="6000" i="1" dirty="0" smtClean="0"/>
              <a:t>Strengths,</a:t>
            </a:r>
          </a:p>
          <a:p>
            <a:r>
              <a:rPr lang="en-US" sz="6000" i="1" dirty="0" smtClean="0"/>
              <a:t> Weaknesses, </a:t>
            </a:r>
          </a:p>
          <a:p>
            <a:r>
              <a:rPr lang="en-US" sz="6000" i="1" dirty="0" smtClean="0"/>
              <a:t>Opportunities </a:t>
            </a:r>
          </a:p>
          <a:p>
            <a:r>
              <a:rPr lang="en-US" sz="6000" i="1" dirty="0" smtClean="0"/>
              <a:t>Threats</a:t>
            </a:r>
          </a:p>
          <a:p>
            <a:pPr>
              <a:buNone/>
            </a:pPr>
            <a:endParaRPr lang="en-US" sz="6000" i="1" dirty="0" smtClean="0"/>
          </a:p>
          <a:p>
            <a:pPr>
              <a:buNone/>
            </a:pPr>
            <a:endParaRPr lang="en-US" sz="60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a:t>
            </a:r>
            <a:endParaRPr lang="en-US" dirty="0"/>
          </a:p>
        </p:txBody>
      </p:sp>
      <p:sp>
        <p:nvSpPr>
          <p:cNvPr id="3" name="Content Placeholder 2"/>
          <p:cNvSpPr>
            <a:spLocks noGrp="1"/>
          </p:cNvSpPr>
          <p:nvPr>
            <p:ph idx="1"/>
          </p:nvPr>
        </p:nvSpPr>
        <p:spPr>
          <a:xfrm>
            <a:off x="457200" y="1143000"/>
            <a:ext cx="8229600" cy="4983163"/>
          </a:xfrm>
        </p:spPr>
        <p:txBody>
          <a:bodyPr>
            <a:normAutofit fontScale="55000" lnSpcReduction="20000"/>
          </a:bodyPr>
          <a:lstStyle/>
          <a:p>
            <a:pPr>
              <a:buNone/>
            </a:pPr>
            <a:endParaRPr lang="en-US" b="1" dirty="0" smtClean="0"/>
          </a:p>
          <a:p>
            <a:r>
              <a:rPr lang="en-US" dirty="0" smtClean="0"/>
              <a:t>Strengths—internal to the unit; are a unit unit’s resources and capabilities that can be  used as a basis for developing a competitive advantage; strength strengths should be s realistic and not modest.</a:t>
            </a:r>
          </a:p>
          <a:p>
            <a:pPr>
              <a:buNone/>
            </a:pPr>
            <a:endParaRPr lang="en-US" dirty="0" smtClean="0"/>
          </a:p>
          <a:p>
            <a:pPr>
              <a:buNone/>
            </a:pPr>
            <a:r>
              <a:rPr lang="en-US" dirty="0" smtClean="0"/>
              <a:t>our list of strengths should be able to answer:</a:t>
            </a:r>
          </a:p>
          <a:p>
            <a:endParaRPr lang="en-US" dirty="0" smtClean="0"/>
          </a:p>
          <a:p>
            <a:r>
              <a:rPr lang="en-US" dirty="0" smtClean="0"/>
              <a:t>what are the  </a:t>
            </a:r>
            <a:r>
              <a:rPr lang="en-US" dirty="0" err="1" smtClean="0"/>
              <a:t>unit’’s</a:t>
            </a:r>
            <a:r>
              <a:rPr lang="en-US" dirty="0" smtClean="0"/>
              <a:t> advantages?</a:t>
            </a:r>
          </a:p>
          <a:p>
            <a:r>
              <a:rPr lang="en-US" dirty="0" smtClean="0"/>
              <a:t>hat does the unit do well?</a:t>
            </a:r>
          </a:p>
          <a:p>
            <a:r>
              <a:rPr lang="en-US" dirty="0" smtClean="0"/>
              <a:t>what relevant resources do you have access to?</a:t>
            </a:r>
          </a:p>
          <a:p>
            <a:r>
              <a:rPr lang="en-US" dirty="0" smtClean="0"/>
              <a:t>What do other people see as your strengths?</a:t>
            </a:r>
          </a:p>
          <a:p>
            <a:r>
              <a:rPr lang="en-US" dirty="0" smtClean="0"/>
              <a:t>What would you want to boast about to someone who knows nothing about this</a:t>
            </a:r>
          </a:p>
          <a:p>
            <a:r>
              <a:rPr lang="en-US" dirty="0" smtClean="0"/>
              <a:t>organization and its work?</a:t>
            </a:r>
          </a:p>
          <a:p>
            <a:r>
              <a:rPr lang="en-US" dirty="0" smtClean="0"/>
              <a:t>Examples: good reputation among customers, resources, assets, people, : experience, knowledge, data, capabilities</a:t>
            </a:r>
          </a:p>
          <a:p>
            <a:r>
              <a:rPr lang="en-US" dirty="0" smtClean="0"/>
              <a:t>Think in terms of: capabilities; competitive advantages; resources, assets,(experience, knowledge); marketing; quality; location;  accreditations, </a:t>
            </a:r>
          </a:p>
          <a:p>
            <a:r>
              <a:rPr lang="en-US" dirty="0" smtClean="0"/>
              <a:t>qualifications, certifications; processes/systems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Weaknesses</a:t>
            </a:r>
            <a:endParaRPr lang="en-US" dirty="0"/>
          </a:p>
        </p:txBody>
      </p:sp>
      <p:sp>
        <p:nvSpPr>
          <p:cNvPr id="3" name="Content Placeholder 2"/>
          <p:cNvSpPr>
            <a:spLocks noGrp="1"/>
          </p:cNvSpPr>
          <p:nvPr>
            <p:ph idx="1"/>
          </p:nvPr>
        </p:nvSpPr>
        <p:spPr/>
        <p:txBody>
          <a:bodyPr>
            <a:normAutofit fontScale="70000" lnSpcReduction="20000"/>
          </a:bodyPr>
          <a:lstStyle/>
          <a:p>
            <a:pPr>
              <a:buNone/>
            </a:pPr>
            <a:endParaRPr lang="en-US" b="1" dirty="0" smtClean="0"/>
          </a:p>
          <a:p>
            <a:r>
              <a:rPr lang="en-US" dirty="0" smtClean="0"/>
              <a:t>Weaknesses—internal force that could serve as a barrier to maintain or a achieve</a:t>
            </a:r>
          </a:p>
          <a:p>
            <a:r>
              <a:rPr lang="en-US" dirty="0" smtClean="0"/>
              <a:t>a competitive advantage; a limitation, fault or defect of the un unit; weaknesses</a:t>
            </a:r>
          </a:p>
          <a:p>
            <a:r>
              <a:rPr lang="en-US" dirty="0" smtClean="0"/>
              <a:t>it; should be truthful so that they may be overcome as quickly as possible.</a:t>
            </a:r>
          </a:p>
          <a:p>
            <a:pPr>
              <a:buNone/>
            </a:pPr>
            <a:r>
              <a:rPr lang="en-US" dirty="0" smtClean="0"/>
              <a:t>Your list of weaknesses should be able to </a:t>
            </a:r>
            <a:r>
              <a:rPr lang="en-US" dirty="0" err="1" smtClean="0"/>
              <a:t>answerYour</a:t>
            </a:r>
            <a:r>
              <a:rPr lang="en-US" dirty="0" smtClean="0"/>
              <a:t> answer:</a:t>
            </a:r>
          </a:p>
          <a:p>
            <a:pPr>
              <a:buNone/>
            </a:pPr>
            <a:r>
              <a:rPr lang="en-US" dirty="0" smtClean="0"/>
              <a:t>What can be improved?</a:t>
            </a:r>
          </a:p>
          <a:p>
            <a:pPr>
              <a:buNone/>
            </a:pPr>
            <a:r>
              <a:rPr lang="en-US" dirty="0" smtClean="0"/>
              <a:t>What is done poorly?</a:t>
            </a:r>
          </a:p>
          <a:p>
            <a:pPr>
              <a:buNone/>
            </a:pPr>
            <a:r>
              <a:rPr lang="en-US" dirty="0" smtClean="0"/>
              <a:t>What should be avoided?</a:t>
            </a:r>
          </a:p>
          <a:p>
            <a:pPr>
              <a:buNone/>
            </a:pPr>
            <a:r>
              <a:rPr lang="en-US" dirty="0" smtClean="0"/>
              <a:t>What are you doing as an organization that you feel could be </a:t>
            </a:r>
            <a:r>
              <a:rPr lang="en-US" dirty="0" err="1" smtClean="0"/>
              <a:t>donWhat</a:t>
            </a:r>
            <a:r>
              <a:rPr lang="en-US" dirty="0" smtClean="0"/>
              <a:t> done more e effectively/efficiently?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What is this organization NOT doing that you feel it should be doing?</a:t>
            </a:r>
          </a:p>
          <a:p>
            <a:r>
              <a:rPr lang="en-US" dirty="0" smtClean="0"/>
              <a:t>If you could change 1 thing that would help this department  function more effectively, what would you change?</a:t>
            </a:r>
          </a:p>
          <a:p>
            <a:r>
              <a:rPr lang="en-US" dirty="0" smtClean="0"/>
              <a:t>Examples: gaps in capabilities, financial, deadlines, morale</a:t>
            </a:r>
          </a:p>
          <a:p>
            <a:r>
              <a:rPr lang="en-US" dirty="0" smtClean="0"/>
              <a:t>Think in terms of: disadvantages; gaps in capabilities; lack of competitive: strength; reputation; financial; timescales/deadlines; morale/le leadership</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p:txBody>
          <a:bodyPr>
            <a:normAutofit/>
          </a:bodyPr>
          <a:lstStyle/>
          <a:p>
            <a:r>
              <a:rPr lang="en-US" dirty="0" smtClean="0"/>
              <a:t>Opportunities—any favorable situation present now or in the</a:t>
            </a:r>
          </a:p>
          <a:p>
            <a:r>
              <a:rPr lang="en-US" dirty="0" smtClean="0"/>
              <a:t>future in the external environment.</a:t>
            </a:r>
          </a:p>
          <a:p>
            <a:endParaRPr lang="en-US" dirty="0" smtClean="0"/>
          </a:p>
          <a:p>
            <a:r>
              <a:rPr lang="en-US" dirty="0" smtClean="0"/>
              <a:t>Think in terms of: Think of: market developments; competitor vulnerabilities; industry/lifestyle trends;; geographical; partnerships :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Threats</a:t>
            </a:r>
            <a:endParaRPr lang="en-US" dirty="0"/>
          </a:p>
        </p:txBody>
      </p:sp>
      <p:sp>
        <p:nvSpPr>
          <p:cNvPr id="3" name="Content Placeholder 2"/>
          <p:cNvSpPr>
            <a:spLocks noGrp="1"/>
          </p:cNvSpPr>
          <p:nvPr>
            <p:ph idx="1"/>
          </p:nvPr>
        </p:nvSpPr>
        <p:spPr/>
        <p:txBody>
          <a:bodyPr>
            <a:noAutofit/>
          </a:bodyPr>
          <a:lstStyle/>
          <a:p>
            <a:r>
              <a:rPr lang="en-US" sz="3600" dirty="0" smtClean="0"/>
              <a:t>Threats are External force that could inhibit the maintenance or attainment of a competitive advantage; any unfavorable situation in the external environment that is potentially damaging now or in the future.</a:t>
            </a:r>
          </a:p>
          <a:p>
            <a:endParaRPr lang="en-US"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endParaRPr lang="en-US" dirty="0" smtClean="0"/>
          </a:p>
          <a:p>
            <a:endParaRPr lang="en-US" dirty="0" smtClean="0"/>
          </a:p>
          <a:p>
            <a:pPr>
              <a:buNone/>
            </a:pPr>
            <a:r>
              <a:rPr lang="en-US" dirty="0" smtClean="0"/>
              <a:t>What obstacles do you face?</a:t>
            </a:r>
          </a:p>
          <a:p>
            <a:endParaRPr lang="en-US" dirty="0" smtClean="0"/>
          </a:p>
          <a:p>
            <a:pPr>
              <a:buNone/>
            </a:pPr>
            <a:r>
              <a:rPr lang="en-US" dirty="0" smtClean="0"/>
              <a:t>What is your competition doing?</a:t>
            </a:r>
          </a:p>
          <a:p>
            <a:endParaRPr lang="en-US" dirty="0" smtClean="0"/>
          </a:p>
          <a:p>
            <a:pPr>
              <a:buNone/>
            </a:pPr>
            <a:r>
              <a:rPr lang="en-US" dirty="0" smtClean="0"/>
              <a:t>Are the required specifications for your job/services changing?</a:t>
            </a:r>
          </a:p>
          <a:p>
            <a:endParaRPr lang="en-US" dirty="0" smtClean="0"/>
          </a:p>
          <a:p>
            <a:pPr>
              <a:buNone/>
            </a:pPr>
            <a:r>
              <a:rPr lang="en-US" dirty="0" smtClean="0"/>
              <a:t>Is changing technology threatening your position?</a:t>
            </a:r>
          </a:p>
          <a:p>
            <a:endParaRPr lang="en-US" dirty="0" smtClean="0"/>
          </a:p>
          <a:p>
            <a:pPr>
              <a:buNone/>
            </a:pPr>
            <a:r>
              <a:rPr lang="en-US" dirty="0" smtClean="0"/>
              <a:t>Do you have financial problems?</a:t>
            </a:r>
          </a:p>
          <a:p>
            <a:endParaRPr lang="en-US" dirty="0" smtClean="0"/>
          </a:p>
          <a:p>
            <a:pPr>
              <a:buNone/>
            </a:pPr>
            <a:r>
              <a:rPr lang="en-US" dirty="0" smtClean="0"/>
              <a:t>Could any of your weaknesses seriously threaten your unit?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Planning</a:t>
            </a:r>
            <a:endParaRPr lang="en-US" dirty="0"/>
          </a:p>
        </p:txBody>
      </p:sp>
      <p:sp>
        <p:nvSpPr>
          <p:cNvPr id="3" name="Content Placeholder 2"/>
          <p:cNvSpPr>
            <a:spLocks noGrp="1"/>
          </p:cNvSpPr>
          <p:nvPr>
            <p:ph idx="1"/>
          </p:nvPr>
        </p:nvSpPr>
        <p:spPr/>
        <p:txBody>
          <a:bodyPr/>
          <a:lstStyle/>
          <a:p>
            <a:r>
              <a:rPr lang="en-US" dirty="0" smtClean="0"/>
              <a:t>Goals and objectives are statements that describe what the project will accomplish, or the business value the project will achieve. </a:t>
            </a:r>
          </a:p>
          <a:p>
            <a:r>
              <a:rPr lang="en-US" dirty="0" smtClean="0"/>
              <a:t/>
            </a:r>
            <a:br>
              <a:rPr lang="en-US" dirty="0" smtClean="0"/>
            </a:br>
            <a:r>
              <a:rPr lang="en-US" i="1" dirty="0" smtClean="0"/>
              <a:t>Goals</a:t>
            </a:r>
            <a:r>
              <a:rPr lang="en-US" dirty="0" smtClean="0"/>
              <a:t> are high level statements that provide overall context for what the project is trying to achieve, and should align to business goals.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r>
              <a:rPr lang="en-US" dirty="0" smtClean="0"/>
              <a:t>Identification is done by the project's relevance to the National and Annual Development Plans. It is said that fixation of priorities is the first step to wisdom. </a:t>
            </a:r>
          </a:p>
          <a:p>
            <a:pPr algn="just"/>
            <a:r>
              <a:rPr lang="en-US" dirty="0" smtClean="0"/>
              <a:t>The development plans are prepared after thorough scrutiny and judicious selection of the most important and remunerative projects by the Planning Commission/ Planning and Development Division of the Government of Pakistan charged with the responsibility of giving the final shape to these plans. </a:t>
            </a:r>
          </a:p>
          <a:p>
            <a:pPr algn="just"/>
            <a:r>
              <a:rPr lang="en-US" dirty="0" smtClean="0"/>
              <a:t>The order of priority assigned to each project depends on the viability and desirability of the project's impact on national economic growth, social development, generation of greater resources/revenues and overall Government policy.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i="1" dirty="0" smtClean="0"/>
              <a:t>Objectives</a:t>
            </a:r>
            <a:r>
              <a:rPr lang="en-US" dirty="0" smtClean="0"/>
              <a:t> are lower level statements that describe the specific, tangible products and deliverables that the project will deliver. </a:t>
            </a:r>
          </a:p>
          <a:p>
            <a:r>
              <a:rPr lang="en-US" dirty="0" smtClean="0"/>
              <a:t/>
            </a:r>
            <a:br>
              <a:rPr lang="en-US" dirty="0" smtClean="0"/>
            </a:br>
            <a:r>
              <a:rPr lang="en-US" dirty="0" smtClean="0"/>
              <a:t>The definition of goals and objectives is more of an art than a science, and it can be difficult to define them and align them correctly. </a:t>
            </a:r>
            <a:r>
              <a:rPr lang="en-US" b="1" dirty="0" smtClean="0"/>
              <a:t/>
            </a:r>
            <a:br>
              <a:rPr lang="en-US" b="1" dirty="0" smtClean="0"/>
            </a:br>
            <a:endParaRPr lang="en-US" b="1" dirty="0" smtClean="0"/>
          </a:p>
          <a:p>
            <a:pPr>
              <a:buNone/>
            </a:pPr>
            <a:r>
              <a:rPr lang="en-US" b="1" smtClean="0">
                <a:hlinkClick r:id="rId2"/>
              </a:rPr>
              <a:t>http://www.kidasa.com/information/articles/goals/index.html</a:t>
            </a:r>
            <a:endParaRPr lang="en-US" b="1" smtClean="0"/>
          </a:p>
          <a:p>
            <a:pPr>
              <a:buNone/>
            </a:pPr>
            <a:r>
              <a:rPr lang="en-US" b="1" dirty="0" smtClean="0"/>
              <a:t/>
            </a:r>
            <a:br>
              <a:rPr lang="en-US" b="1" dirty="0" smtClean="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What is a project objective?</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project objective describes the project’s outcomes: intended and direct, short- and medium-term effects on </a:t>
            </a:r>
            <a:r>
              <a:rPr lang="en-US" dirty="0" smtClean="0"/>
              <a:t>the target </a:t>
            </a:r>
            <a:r>
              <a:rPr lang="en-US" dirty="0"/>
              <a:t>group. The project objective must lie within the scope of the project, and one must be able to directly </a:t>
            </a:r>
            <a:r>
              <a:rPr lang="en-US" dirty="0" smtClean="0"/>
              <a:t>attribute the </a:t>
            </a:r>
            <a:r>
              <a:rPr lang="en-US" dirty="0"/>
              <a:t>effects to the project. </a:t>
            </a:r>
          </a:p>
          <a:p>
            <a:r>
              <a:rPr lang="en-US" dirty="0" smtClean="0"/>
              <a:t>The </a:t>
            </a:r>
            <a:r>
              <a:rPr lang="en-US" dirty="0"/>
              <a:t>project objective is often formulated in terms of the project’s utility for the target group:</a:t>
            </a:r>
          </a:p>
          <a:p>
            <a:r>
              <a:rPr lang="en-US" i="1" dirty="0"/>
              <a:t>“Better… higher…” </a:t>
            </a:r>
            <a:r>
              <a:rPr lang="en-US" dirty="0"/>
              <a:t>It also makes sense to formulate the project objective as a situation to be achieved in the future</a:t>
            </a:r>
            <a:r>
              <a:rPr lang="en-US" dirty="0" smtClean="0"/>
              <a:t>.</a:t>
            </a:r>
            <a:endParaRPr lang="en-US" dirty="0"/>
          </a:p>
        </p:txBody>
      </p:sp>
    </p:spTree>
    <p:extLst>
      <p:ext uri="{BB962C8B-B14F-4D97-AF65-F5344CB8AC3E}">
        <p14:creationId xmlns:p14="http://schemas.microsoft.com/office/powerpoint/2010/main" val="1454079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The project objective ought also to describe an outcome, meaning the effect or change that the project is supposed</a:t>
            </a:r>
          </a:p>
          <a:p>
            <a:pPr algn="just"/>
            <a:r>
              <a:rPr lang="en-US" dirty="0" smtClean="0"/>
              <a:t>to cause for the target group. In practice it is often not quite so simple to distinguish outcomes from outputs, i.e. the project’s products and deliverables. Well-formulated, genuine outcome (and impact) objectives are therefore of great importance if the outcome and impact assessment is to have any significance.</a:t>
            </a:r>
          </a:p>
          <a:p>
            <a:endParaRPr lang="en-US" dirty="0"/>
          </a:p>
        </p:txBody>
      </p:sp>
    </p:spTree>
    <p:extLst>
      <p:ext uri="{BB962C8B-B14F-4D97-AF65-F5344CB8AC3E}">
        <p14:creationId xmlns:p14="http://schemas.microsoft.com/office/powerpoint/2010/main" val="9225663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indent="0">
              <a:buNone/>
            </a:pPr>
            <a:r>
              <a:rPr lang="en-US" b="1" dirty="0"/>
              <a:t>A well-formulated project objective</a:t>
            </a:r>
          </a:p>
          <a:p>
            <a:r>
              <a:rPr lang="en-US" dirty="0"/>
              <a:t>Provides a concrete description of the project’s effect at the outcome level;</a:t>
            </a:r>
          </a:p>
          <a:p>
            <a:r>
              <a:rPr lang="en-US" dirty="0"/>
              <a:t>Was developed in a participatory process;</a:t>
            </a:r>
          </a:p>
          <a:p>
            <a:r>
              <a:rPr lang="en-US" dirty="0"/>
              <a:t>Is accepted by the target group and other stakeholders;</a:t>
            </a:r>
          </a:p>
          <a:p>
            <a:r>
              <a:rPr lang="en-US" dirty="0"/>
              <a:t>Is clear and concise.</a:t>
            </a:r>
          </a:p>
        </p:txBody>
      </p:sp>
    </p:spTree>
    <p:extLst>
      <p:ext uri="{BB962C8B-B14F-4D97-AF65-F5344CB8AC3E}">
        <p14:creationId xmlns:p14="http://schemas.microsoft.com/office/powerpoint/2010/main" val="652576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b="1" dirty="0" smtClean="0"/>
              <a:t>Examples</a:t>
            </a:r>
            <a:br>
              <a:rPr lang="en-US" b="1" dirty="0" smtClean="0"/>
            </a:br>
            <a:endParaRPr lang="en-US" dirty="0"/>
          </a:p>
        </p:txBody>
      </p:sp>
      <p:sp>
        <p:nvSpPr>
          <p:cNvPr id="3" name="Content Placeholder 2"/>
          <p:cNvSpPr>
            <a:spLocks noGrp="1"/>
          </p:cNvSpPr>
          <p:nvPr>
            <p:ph idx="1"/>
          </p:nvPr>
        </p:nvSpPr>
        <p:spPr>
          <a:xfrm>
            <a:off x="457200" y="762000"/>
            <a:ext cx="8229600" cy="5364163"/>
          </a:xfrm>
        </p:spPr>
        <p:txBody>
          <a:bodyPr>
            <a:normAutofit fontScale="85000" lnSpcReduction="10000"/>
          </a:bodyPr>
          <a:lstStyle/>
          <a:p>
            <a:r>
              <a:rPr lang="en-US" b="1" dirty="0" smtClean="0"/>
              <a:t>Child </a:t>
            </a:r>
            <a:r>
              <a:rPr lang="en-US" b="1" dirty="0"/>
              <a:t>health </a:t>
            </a:r>
            <a:r>
              <a:rPr lang="en-US" b="1" dirty="0" err="1" smtClean="0"/>
              <a:t>programe</a:t>
            </a:r>
            <a:endParaRPr lang="en-US" b="1" smtClean="0"/>
          </a:p>
          <a:p>
            <a:r>
              <a:rPr lang="en-US" smtClean="0"/>
              <a:t>Improvements </a:t>
            </a:r>
            <a:r>
              <a:rPr lang="en-US" dirty="0"/>
              <a:t>are made in the health of children in the poorest parts of the country.</a:t>
            </a:r>
          </a:p>
          <a:p>
            <a:r>
              <a:rPr lang="en-US" b="1" dirty="0"/>
              <a:t>Health course project</a:t>
            </a:r>
          </a:p>
          <a:p>
            <a:r>
              <a:rPr lang="en-US" dirty="0"/>
              <a:t>Young mothers in regions x, y and z should use clean drinking water more often or boil dirty water</a:t>
            </a:r>
            <a:r>
              <a:rPr lang="en-US" dirty="0" smtClean="0"/>
              <a:t>.</a:t>
            </a:r>
          </a:p>
          <a:p>
            <a:r>
              <a:rPr lang="en-US" b="1" dirty="0"/>
              <a:t>Education </a:t>
            </a:r>
            <a:r>
              <a:rPr lang="en-US" b="1" dirty="0" smtClean="0"/>
              <a:t>program</a:t>
            </a:r>
            <a:endParaRPr lang="en-US" b="1" dirty="0"/>
          </a:p>
          <a:p>
            <a:r>
              <a:rPr lang="en-US" dirty="0"/>
              <a:t>The communities have better access to formal and informal education.</a:t>
            </a:r>
          </a:p>
          <a:p>
            <a:r>
              <a:rPr lang="en-US" b="1" dirty="0"/>
              <a:t>Empowerment project</a:t>
            </a:r>
          </a:p>
          <a:p>
            <a:r>
              <a:rPr lang="en-US" dirty="0"/>
              <a:t>Socially and economically disadvantaged people influence decision-making in the region.</a:t>
            </a:r>
          </a:p>
        </p:txBody>
      </p:sp>
    </p:spTree>
    <p:extLst>
      <p:ext uri="{BB962C8B-B14F-4D97-AF65-F5344CB8AC3E}">
        <p14:creationId xmlns:p14="http://schemas.microsoft.com/office/powerpoint/2010/main" val="4194046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r>
              <a:rPr lang="en-US" dirty="0" smtClean="0"/>
              <a:t>All such potentially promising projects are identified and included in the national development plan, subject to expected resource availability. </a:t>
            </a:r>
          </a:p>
          <a:p>
            <a:r>
              <a:rPr lang="en-US" dirty="0" smtClean="0"/>
              <a:t>These selected projects as find place in the plan priorities are picked from the whole lot of projects pertaining to various sectors which pour in from different provincial governments as well as the federal government.</a:t>
            </a:r>
          </a:p>
          <a:p>
            <a:r>
              <a:rPr lang="en-US" dirty="0" smtClean="0"/>
              <a:t> Such projects have their relevance within the perspective plan's spanning long periods of 20 years, which aim at the steady evolution of the economy towards a state of self-sufficiency free from foreign aid and characteristic of a prosperous progressive nation. On these aspirations of a self-reliant free nation, the projects are identified in plan documents.</a:t>
            </a:r>
          </a:p>
          <a:p>
            <a:endParaRPr lang="en-US" dirty="0" smtClean="0"/>
          </a:p>
          <a:p>
            <a:pPr>
              <a:buNone/>
            </a:pPr>
            <a:r>
              <a:rPr lang="en-US" dirty="0" smtClean="0"/>
              <a:t>http://www.pc.gov.pk/CH-2.htm</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Who Identifies a Project?</a:t>
            </a:r>
          </a:p>
        </p:txBody>
      </p:sp>
      <p:sp>
        <p:nvSpPr>
          <p:cNvPr id="69635" name="Rectangle 3"/>
          <p:cNvSpPr>
            <a:spLocks noGrp="1" noChangeArrowheads="1"/>
          </p:cNvSpPr>
          <p:nvPr>
            <p:ph idx="1"/>
          </p:nvPr>
        </p:nvSpPr>
        <p:spPr/>
        <p:txBody>
          <a:bodyPr/>
          <a:lstStyle/>
          <a:p>
            <a:pPr>
              <a:lnSpc>
                <a:spcPct val="90000"/>
              </a:lnSpc>
              <a:buFontTx/>
              <a:buNone/>
            </a:pPr>
            <a:r>
              <a:rPr lang="en-US" sz="2400"/>
              <a:t>Projects are usually identified :</a:t>
            </a:r>
          </a:p>
          <a:p>
            <a:pPr>
              <a:lnSpc>
                <a:spcPct val="90000"/>
              </a:lnSpc>
              <a:buFontTx/>
              <a:buNone/>
            </a:pPr>
            <a:endParaRPr lang="en-US" sz="2400"/>
          </a:p>
          <a:p>
            <a:pPr lvl="1">
              <a:lnSpc>
                <a:spcPct val="90000"/>
              </a:lnSpc>
              <a:buFont typeface="Wingdings" pitchFamily="2" charset="2"/>
              <a:buChar char="§"/>
            </a:pPr>
            <a:r>
              <a:rPr lang="en-US" sz="2000"/>
              <a:t> By Technical specialists</a:t>
            </a:r>
          </a:p>
          <a:p>
            <a:pPr lvl="1">
              <a:lnSpc>
                <a:spcPct val="90000"/>
              </a:lnSpc>
              <a:buFont typeface="Wingdings" pitchFamily="2" charset="2"/>
              <a:buChar char="§"/>
            </a:pPr>
            <a:r>
              <a:rPr lang="en-US" sz="2000"/>
              <a:t> By Donors</a:t>
            </a:r>
          </a:p>
          <a:p>
            <a:pPr lvl="1">
              <a:lnSpc>
                <a:spcPct val="90000"/>
              </a:lnSpc>
              <a:buFont typeface="Wingdings" pitchFamily="2" charset="2"/>
              <a:buChar char="§"/>
            </a:pPr>
            <a:r>
              <a:rPr lang="en-US" sz="2000"/>
              <a:t> By Government</a:t>
            </a:r>
          </a:p>
          <a:p>
            <a:pPr lvl="1">
              <a:lnSpc>
                <a:spcPct val="90000"/>
              </a:lnSpc>
              <a:buFont typeface="Wingdings" pitchFamily="2" charset="2"/>
              <a:buChar char="§"/>
            </a:pPr>
            <a:r>
              <a:rPr lang="en-US" sz="2000"/>
              <a:t> By Politicians</a:t>
            </a:r>
          </a:p>
          <a:p>
            <a:pPr lvl="1">
              <a:lnSpc>
                <a:spcPct val="90000"/>
              </a:lnSpc>
              <a:buFont typeface="Wingdings" pitchFamily="2" charset="2"/>
              <a:buChar char="§"/>
            </a:pPr>
            <a:r>
              <a:rPr lang="en-US" sz="2000"/>
              <a:t>To extend on-going programs</a:t>
            </a:r>
          </a:p>
          <a:p>
            <a:pPr lvl="1">
              <a:lnSpc>
                <a:spcPct val="90000"/>
              </a:lnSpc>
              <a:buFont typeface="Wingdings" pitchFamily="2" charset="2"/>
              <a:buChar char="§"/>
            </a:pPr>
            <a:r>
              <a:rPr lang="en-US" sz="2000"/>
              <a:t>Suggestions arising due to present or anticipated lack of supply of some product</a:t>
            </a:r>
          </a:p>
          <a:p>
            <a:pPr lvl="1">
              <a:lnSpc>
                <a:spcPct val="90000"/>
              </a:lnSpc>
              <a:buFont typeface="Wingdings" pitchFamily="2" charset="2"/>
              <a:buChar char="§"/>
            </a:pPr>
            <a:r>
              <a:rPr lang="en-US" sz="2000"/>
              <a:t>Via common knowledge, market trends, import statistics</a:t>
            </a:r>
          </a:p>
          <a:p>
            <a:pPr lvl="1">
              <a:lnSpc>
                <a:spcPct val="90000"/>
              </a:lnSpc>
              <a:buFont typeface="Wingdings" pitchFamily="2" charset="2"/>
              <a:buChar char="§"/>
            </a:pPr>
            <a:r>
              <a:rPr lang="en-US" sz="2000"/>
              <a:t>Others</a:t>
            </a:r>
          </a:p>
          <a:p>
            <a:pPr>
              <a:lnSpc>
                <a:spcPct val="90000"/>
              </a:lnSpc>
            </a:pPr>
            <a:endParaRPr lang="en-US"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0" y="228600"/>
            <a:ext cx="8534400" cy="762000"/>
          </a:xfrm>
        </p:spPr>
        <p:txBody>
          <a:bodyPr>
            <a:normAutofit fontScale="90000"/>
          </a:bodyPr>
          <a:lstStyle/>
          <a:p>
            <a:r>
              <a:rPr lang="en-US" sz="3600"/>
              <a:t>Process of Project Identification in Public Sector</a:t>
            </a:r>
            <a:endParaRPr lang="en-US" sz="4000"/>
          </a:p>
        </p:txBody>
      </p:sp>
      <p:sp>
        <p:nvSpPr>
          <p:cNvPr id="40963" name="Rectangle 3"/>
          <p:cNvSpPr>
            <a:spLocks noGrp="1" noChangeArrowheads="1"/>
          </p:cNvSpPr>
          <p:nvPr>
            <p:ph type="body" idx="4294967295"/>
          </p:nvPr>
        </p:nvSpPr>
        <p:spPr>
          <a:xfrm>
            <a:off x="0" y="1143000"/>
            <a:ext cx="8305800" cy="5410200"/>
          </a:xfrm>
        </p:spPr>
        <p:txBody>
          <a:bodyPr>
            <a:normAutofit lnSpcReduction="10000"/>
          </a:bodyPr>
          <a:lstStyle/>
          <a:p>
            <a:pPr>
              <a:lnSpc>
                <a:spcPct val="90000"/>
              </a:lnSpc>
              <a:buFont typeface="Wingdings" pitchFamily="2" charset="2"/>
              <a:buNone/>
            </a:pPr>
            <a:r>
              <a:rPr lang="en-US" sz="2400" b="1">
                <a:solidFill>
                  <a:srgbClr val="33CCFF"/>
                </a:solidFill>
              </a:rPr>
              <a:t>Perform macro-analysis</a:t>
            </a:r>
          </a:p>
          <a:p>
            <a:pPr>
              <a:lnSpc>
                <a:spcPct val="90000"/>
              </a:lnSpc>
              <a:buFont typeface="Wingdings" pitchFamily="2" charset="2"/>
              <a:buChar char="§"/>
            </a:pPr>
            <a:r>
              <a:rPr lang="en-US" sz="2400"/>
              <a:t> 		International and country programming</a:t>
            </a:r>
          </a:p>
          <a:p>
            <a:pPr>
              <a:lnSpc>
                <a:spcPct val="90000"/>
              </a:lnSpc>
              <a:buFont typeface="Wingdings" pitchFamily="2" charset="2"/>
              <a:buChar char="§"/>
            </a:pPr>
            <a:r>
              <a:rPr lang="en-US" sz="2400"/>
              <a:t> 		Policy analysis and programming</a:t>
            </a:r>
          </a:p>
          <a:p>
            <a:pPr>
              <a:lnSpc>
                <a:spcPct val="90000"/>
              </a:lnSpc>
              <a:buFont typeface="Wingdings" pitchFamily="2" charset="2"/>
              <a:buChar char="§"/>
            </a:pPr>
            <a:r>
              <a:rPr lang="en-US" sz="2400"/>
              <a:t> 		National, sectoral, and regional planning</a:t>
            </a:r>
          </a:p>
          <a:p>
            <a:pPr>
              <a:lnSpc>
                <a:spcPct val="90000"/>
              </a:lnSpc>
              <a:buFont typeface="Wingdings" pitchFamily="2" charset="2"/>
              <a:buChar char="§"/>
            </a:pPr>
            <a:r>
              <a:rPr lang="en-US" sz="2400">
                <a:solidFill>
                  <a:srgbClr val="FFFF00"/>
                </a:solidFill>
              </a:rPr>
              <a:t> </a:t>
            </a:r>
            <a:r>
              <a:rPr lang="en-US" sz="2400">
                <a:solidFill>
                  <a:srgbClr val="33CCFF"/>
                </a:solidFill>
              </a:rPr>
              <a:t>		</a:t>
            </a:r>
            <a:r>
              <a:rPr lang="en-US" sz="2400" b="1">
                <a:solidFill>
                  <a:srgbClr val="33CCFF"/>
                </a:solidFill>
              </a:rPr>
              <a:t>Perform micro-analysis</a:t>
            </a:r>
          </a:p>
          <a:p>
            <a:pPr>
              <a:lnSpc>
                <a:spcPct val="90000"/>
              </a:lnSpc>
              <a:buFont typeface="Wingdings" pitchFamily="2" charset="2"/>
              <a:buChar char="§"/>
            </a:pPr>
            <a:r>
              <a:rPr lang="en-US" sz="2400"/>
              <a:t> 		Gap or need analysis	</a:t>
            </a:r>
          </a:p>
          <a:p>
            <a:pPr>
              <a:lnSpc>
                <a:spcPct val="90000"/>
              </a:lnSpc>
              <a:buFont typeface="Wingdings" pitchFamily="2" charset="2"/>
              <a:buChar char="§"/>
            </a:pPr>
            <a:r>
              <a:rPr lang="en-US" sz="2400"/>
              <a:t> 		Input-output deficiencies</a:t>
            </a:r>
          </a:p>
          <a:p>
            <a:pPr>
              <a:lnSpc>
                <a:spcPct val="90000"/>
              </a:lnSpc>
              <a:buFont typeface="Wingdings" pitchFamily="2" charset="2"/>
              <a:buChar char="§"/>
            </a:pPr>
            <a:r>
              <a:rPr lang="en-US" sz="2400"/>
              <a:t> 		Organizational and administrative capability 		analysis</a:t>
            </a:r>
          </a:p>
          <a:p>
            <a:pPr>
              <a:lnSpc>
                <a:spcPct val="90000"/>
              </a:lnSpc>
              <a:buFont typeface="Wingdings" pitchFamily="2" charset="2"/>
              <a:buChar char="§"/>
            </a:pPr>
            <a:r>
              <a:rPr lang="en-US" sz="2400">
                <a:solidFill>
                  <a:srgbClr val="FFFF00"/>
                </a:solidFill>
              </a:rPr>
              <a:t> 		</a:t>
            </a:r>
            <a:r>
              <a:rPr lang="en-US" sz="2400" b="1">
                <a:solidFill>
                  <a:srgbClr val="99CCFF"/>
                </a:solidFill>
              </a:rPr>
              <a:t>Identify beneficiary groups and target 		area</a:t>
            </a:r>
          </a:p>
          <a:p>
            <a:pPr>
              <a:lnSpc>
                <a:spcPct val="90000"/>
              </a:lnSpc>
              <a:buFont typeface="Wingdings" pitchFamily="2" charset="2"/>
              <a:buChar char="§"/>
            </a:pPr>
            <a:r>
              <a:rPr lang="en-US" sz="2400" b="1">
                <a:solidFill>
                  <a:srgbClr val="99CCFF"/>
                </a:solidFill>
              </a:rPr>
              <a:t> 		Set immediate and long term objectives</a:t>
            </a:r>
          </a:p>
          <a:p>
            <a:pPr>
              <a:lnSpc>
                <a:spcPct val="90000"/>
              </a:lnSpc>
              <a:buFont typeface="Wingdings" pitchFamily="2" charset="2"/>
              <a:buChar char="§"/>
            </a:pPr>
            <a:r>
              <a:rPr lang="en-US" sz="2400" b="1">
                <a:solidFill>
                  <a:srgbClr val="99CCFF"/>
                </a:solidFill>
              </a:rPr>
              <a:t> 		Establish need or justification of the 		project </a:t>
            </a:r>
            <a:endParaRPr lang="en-US" sz="2400">
              <a:solidFill>
                <a:srgbClr val="99CC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z="3600"/>
              <a:t>Approaches to project identification</a:t>
            </a:r>
          </a:p>
        </p:txBody>
      </p:sp>
      <p:sp>
        <p:nvSpPr>
          <p:cNvPr id="45059" name="Rectangle 3"/>
          <p:cNvSpPr>
            <a:spLocks noGrp="1" noChangeArrowheads="1"/>
          </p:cNvSpPr>
          <p:nvPr>
            <p:ph idx="1"/>
          </p:nvPr>
        </p:nvSpPr>
        <p:spPr>
          <a:xfrm>
            <a:off x="457200" y="1905000"/>
            <a:ext cx="8229600" cy="2771775"/>
          </a:xfrm>
        </p:spPr>
        <p:txBody>
          <a:bodyPr/>
          <a:lstStyle/>
          <a:p>
            <a:r>
              <a:rPr lang="en-US" sz="2400"/>
              <a:t>A project is supposed to offer solution (s) to a specific problem, therefore, identification of an appropriate project is of pivotal importance. Hence, approach set for the identification of a project matters a lot.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z="4000"/>
              <a:t>…….Continued</a:t>
            </a:r>
          </a:p>
        </p:txBody>
      </p:sp>
      <p:sp>
        <p:nvSpPr>
          <p:cNvPr id="47107" name="Rectangle 3"/>
          <p:cNvSpPr>
            <a:spLocks noGrp="1" noChangeArrowheads="1"/>
          </p:cNvSpPr>
          <p:nvPr>
            <p:ph idx="1"/>
          </p:nvPr>
        </p:nvSpPr>
        <p:spPr>
          <a:xfrm>
            <a:off x="457200" y="1295400"/>
            <a:ext cx="8229600" cy="4953000"/>
          </a:xfrm>
        </p:spPr>
        <p:txBody>
          <a:bodyPr/>
          <a:lstStyle/>
          <a:p>
            <a:pPr algn="ctr">
              <a:lnSpc>
                <a:spcPct val="90000"/>
              </a:lnSpc>
              <a:buClr>
                <a:schemeClr val="tx1"/>
              </a:buClr>
              <a:buFontTx/>
              <a:buNone/>
            </a:pPr>
            <a:r>
              <a:rPr lang="en-US" sz="2800"/>
              <a:t>Two main approaches</a:t>
            </a:r>
          </a:p>
          <a:p>
            <a:pPr>
              <a:lnSpc>
                <a:spcPct val="90000"/>
              </a:lnSpc>
            </a:pPr>
            <a:r>
              <a:rPr lang="en-US" sz="2400" b="1"/>
              <a:t>Participatory</a:t>
            </a:r>
          </a:p>
          <a:p>
            <a:pPr>
              <a:lnSpc>
                <a:spcPct val="90000"/>
              </a:lnSpc>
              <a:buClr>
                <a:schemeClr val="tx1"/>
              </a:buClr>
              <a:buFontTx/>
              <a:buNone/>
            </a:pPr>
            <a:r>
              <a:rPr lang="en-US" sz="2000"/>
              <a:t>	</a:t>
            </a:r>
            <a:r>
              <a:rPr lang="en-US" sz="2400"/>
              <a:t>Participatory approach is also termed as bottom-up approach. Intended beneficiaries (IBs) are involved in the process of project identification. IBs identify, analyze and prioritize their pertinent problems. They pick up problems of top priority and look at various options to deal with it. In other words, they identify various projects to sort out a particular problem. In this exercise, generally, any NGO acts as a catalyst or a facilitator.</a:t>
            </a:r>
          </a:p>
          <a:p>
            <a:pPr>
              <a:lnSpc>
                <a:spcPct val="90000"/>
              </a:lnSpc>
              <a:buClr>
                <a:schemeClr val="tx1"/>
              </a:buClr>
              <a:buFontTx/>
              <a:buNone/>
            </a:pPr>
            <a:endParaRPr lang="en-US" sz="2400"/>
          </a:p>
          <a:p>
            <a:pPr>
              <a:lnSpc>
                <a:spcPct val="90000"/>
              </a:lnSpc>
            </a:pPr>
            <a:r>
              <a:rPr lang="en-US" sz="2400" b="1"/>
              <a:t>Non-Participatory</a:t>
            </a:r>
          </a:p>
          <a:p>
            <a:pPr>
              <a:lnSpc>
                <a:spcPct val="90000"/>
              </a:lnSpc>
              <a:buClr>
                <a:schemeClr val="tx1"/>
              </a:buClr>
              <a:buFontTx/>
              <a:buNone/>
            </a:pPr>
            <a:r>
              <a:rPr lang="en-US" sz="2000"/>
              <a:t>	</a:t>
            </a:r>
            <a:r>
              <a:rPr lang="en-US" sz="2400"/>
              <a:t>It is also called as top-down approach.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idx="4294967295"/>
          </p:nvPr>
        </p:nvSpPr>
        <p:spPr>
          <a:xfrm>
            <a:off x="0" y="274638"/>
            <a:ext cx="8229600" cy="1143000"/>
          </a:xfrm>
        </p:spPr>
        <p:txBody>
          <a:bodyPr/>
          <a:lstStyle/>
          <a:p>
            <a:r>
              <a:rPr lang="en-US" sz="4000"/>
              <a:t>Major Tools for Project Identification</a:t>
            </a:r>
          </a:p>
        </p:txBody>
      </p:sp>
      <p:sp>
        <p:nvSpPr>
          <p:cNvPr id="49155" name="Content Placeholder 2"/>
          <p:cNvSpPr>
            <a:spLocks noGrp="1"/>
          </p:cNvSpPr>
          <p:nvPr>
            <p:ph idx="4294967295"/>
          </p:nvPr>
        </p:nvSpPr>
        <p:spPr>
          <a:xfrm>
            <a:off x="0" y="1600200"/>
            <a:ext cx="8229600" cy="4525963"/>
          </a:xfrm>
        </p:spPr>
        <p:txBody>
          <a:bodyPr>
            <a:normAutofit lnSpcReduction="10000"/>
          </a:bodyPr>
          <a:lstStyle/>
          <a:p>
            <a:endParaRPr lang="en-US" dirty="0"/>
          </a:p>
          <a:p>
            <a:r>
              <a:rPr lang="en-US" sz="2400" dirty="0"/>
              <a:t>Problem Tree Analysis</a:t>
            </a:r>
          </a:p>
          <a:p>
            <a:pPr>
              <a:buFontTx/>
              <a:buNone/>
            </a:pPr>
            <a:endParaRPr lang="en-US" sz="2400" dirty="0"/>
          </a:p>
          <a:p>
            <a:r>
              <a:rPr lang="en-US" sz="2400" dirty="0"/>
              <a:t>Logical Framework Approach (LFA)</a:t>
            </a:r>
          </a:p>
          <a:p>
            <a:pPr>
              <a:buFontTx/>
              <a:buNone/>
            </a:pPr>
            <a:endParaRPr lang="en-US" sz="2400" dirty="0"/>
          </a:p>
          <a:p>
            <a:r>
              <a:rPr lang="en-US" sz="2400" dirty="0"/>
              <a:t>Participatory Rural Appraisal (PRA )</a:t>
            </a:r>
          </a:p>
          <a:p>
            <a:pPr>
              <a:buFontTx/>
              <a:buNone/>
            </a:pPr>
            <a:endParaRPr lang="en-US" sz="2400" dirty="0"/>
          </a:p>
          <a:p>
            <a:r>
              <a:rPr lang="en-US" sz="2400" dirty="0"/>
              <a:t>SWOT</a:t>
            </a:r>
          </a:p>
          <a:p>
            <a:pPr>
              <a:buFontTx/>
              <a:buNone/>
            </a:pPr>
            <a:endParaRPr lang="en-US" sz="2400" dirty="0"/>
          </a:p>
          <a:p>
            <a:r>
              <a:rPr lang="en-US" sz="2400" dirty="0"/>
              <a:t>Others</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1855</Words>
  <Application>Microsoft Office PowerPoint</Application>
  <PresentationFormat>On-screen Show (4:3)</PresentationFormat>
  <Paragraphs>183</Paragraphs>
  <Slides>34</Slides>
  <Notes>0</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Ocean</vt:lpstr>
      <vt:lpstr>Office Theme</vt:lpstr>
      <vt:lpstr>PROJECT PLANNING</vt:lpstr>
      <vt:lpstr>Project Identification </vt:lpstr>
      <vt:lpstr>PowerPoint Presentation</vt:lpstr>
      <vt:lpstr>PowerPoint Presentation</vt:lpstr>
      <vt:lpstr>Who Identifies a Project?</vt:lpstr>
      <vt:lpstr>Process of Project Identification in Public Sector</vt:lpstr>
      <vt:lpstr>Approaches to project identification</vt:lpstr>
      <vt:lpstr>…….Continued</vt:lpstr>
      <vt:lpstr>Major Tools for Project Identification</vt:lpstr>
      <vt:lpstr>Problem Tree analysis tool</vt:lpstr>
      <vt:lpstr>PowerPoint Presentation</vt:lpstr>
      <vt:lpstr>Steps</vt:lpstr>
      <vt:lpstr>Problem Tree </vt:lpstr>
      <vt:lpstr>. </vt:lpstr>
      <vt:lpstr>Brief History</vt:lpstr>
      <vt:lpstr>Log frame summarizes</vt:lpstr>
      <vt:lpstr>PowerPoint Presentation</vt:lpstr>
      <vt:lpstr>PowerPoint Presentation</vt:lpstr>
      <vt:lpstr>PowerPoint Presentation</vt:lpstr>
      <vt:lpstr>PowerPoint Presentation</vt:lpstr>
      <vt:lpstr>PowerPoint Presentation</vt:lpstr>
      <vt:lpstr>SWOT</vt:lpstr>
      <vt:lpstr>Strengths</vt:lpstr>
      <vt:lpstr>Weaknesses</vt:lpstr>
      <vt:lpstr>PowerPoint Presentation</vt:lpstr>
      <vt:lpstr>Opportunities</vt:lpstr>
      <vt:lpstr>Threats</vt:lpstr>
      <vt:lpstr>PowerPoint Presentation</vt:lpstr>
      <vt:lpstr>Project Planning</vt:lpstr>
      <vt:lpstr>PowerPoint Presentation</vt:lpstr>
      <vt:lpstr>What is a project objective?</vt:lpstr>
      <vt:lpstr>PowerPoint Presentation</vt:lpstr>
      <vt:lpstr>PowerPoint Presentation</vt:lpstr>
      <vt:lpstr>Examples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Nasira</dc:creator>
  <cp:lastModifiedBy>ismail - [2010]</cp:lastModifiedBy>
  <cp:revision>41</cp:revision>
  <dcterms:created xsi:type="dcterms:W3CDTF">2006-08-16T00:00:00Z</dcterms:created>
  <dcterms:modified xsi:type="dcterms:W3CDTF">2020-04-10T06:33:52Z</dcterms:modified>
</cp:coreProperties>
</file>